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59" r:id="rId3"/>
    <p:sldId id="364" r:id="rId4"/>
    <p:sldId id="313" r:id="rId5"/>
    <p:sldId id="316" r:id="rId6"/>
    <p:sldId id="261" r:id="rId7"/>
    <p:sldId id="262" r:id="rId8"/>
    <p:sldId id="301" r:id="rId9"/>
    <p:sldId id="302" r:id="rId10"/>
    <p:sldId id="372" r:id="rId11"/>
    <p:sldId id="373" r:id="rId12"/>
    <p:sldId id="374" r:id="rId13"/>
    <p:sldId id="376" r:id="rId14"/>
    <p:sldId id="375" r:id="rId15"/>
    <p:sldId id="303" r:id="rId16"/>
    <p:sldId id="365" r:id="rId17"/>
    <p:sldId id="366" r:id="rId18"/>
    <p:sldId id="370" r:id="rId19"/>
    <p:sldId id="371" r:id="rId20"/>
    <p:sldId id="368" r:id="rId21"/>
    <p:sldId id="369" r:id="rId2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a Dalton" initials="HD" lastIdx="1" clrIdx="0">
    <p:extLst>
      <p:ext uri="{19B8F6BF-5375-455C-9EA6-DF929625EA0E}">
        <p15:presenceInfo xmlns:p15="http://schemas.microsoft.com/office/powerpoint/2012/main" userId="cffada067f4db98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75769" autoAdjust="0"/>
  </p:normalViewPr>
  <p:slideViewPr>
    <p:cSldViewPr snapToGrid="0" showGuides="1">
      <p:cViewPr varScale="1">
        <p:scale>
          <a:sx n="49" d="100"/>
          <a:sy n="49" d="100"/>
        </p:scale>
        <p:origin x="78" y="36"/>
      </p:cViewPr>
      <p:guideLst>
        <p:guide orient="horz" pos="10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CFEE6A5-7D5E-4B88-9281-53E31D1DEB96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6FF1597-E4B0-4BFE-BFF7-8D32A4DBA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4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1597-E4B0-4BFE-BFF7-8D32A4DBA2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23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/>
            <a:r>
              <a:rPr lang="en-US" dirty="0"/>
              <a:t>Graduation Programs</a:t>
            </a:r>
            <a:r>
              <a:rPr lang="en-US" baseline="0" dirty="0"/>
              <a:t> have a defined entrance and exit strategy with clear definitions of success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1597-E4B0-4BFE-BFF7-8D32A4DBA2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52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1597-E4B0-4BFE-BFF7-8D32A4DBA2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7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/>
            <a:r>
              <a:rPr lang="en-US" dirty="0"/>
              <a:t>Graduation Programs</a:t>
            </a:r>
            <a:r>
              <a:rPr lang="en-US" baseline="0" dirty="0"/>
              <a:t> have a defined entrance and exit strategy with clear definitions of success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1597-E4B0-4BFE-BFF7-8D32A4DBA2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89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/>
            <a:r>
              <a:rPr lang="en-US" dirty="0"/>
              <a:t>Graduation Programs</a:t>
            </a:r>
            <a:r>
              <a:rPr lang="en-US" baseline="0" dirty="0"/>
              <a:t> have a defined entrance and exit strategy with clear definitions of success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1597-E4B0-4BFE-BFF7-8D32A4DBA2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97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1597-E4B0-4BFE-BFF7-8D32A4DBA2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47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…. SO  While there is evidence that REAP and IBLI are individually effective in the short and medium term – both programs have the potential to complement each other.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panose="020B0502020202020204" pitchFamily="34" charset="0"/>
              </a:rPr>
              <a:t>by: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Testing how to encourage uptake of IBLI through different insurance subsidies, and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Evaluating economic and social spillovers through tests of program saturation</a:t>
            </a:r>
            <a:endParaRPr lang="en-US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1597-E4B0-4BFE-BFF7-8D32A4DBA2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96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While there is evidence that REAP and IBLI are individually effective in the short and medium term – both programs have the potential to complement each other.</a:t>
            </a:r>
          </a:p>
          <a:p>
            <a:r>
              <a:rPr lang="en-US" dirty="0"/>
              <a:t>Hypothesis in regards to combining the two programs is that REAP outcomes on income, food</a:t>
            </a:r>
          </a:p>
          <a:p>
            <a:r>
              <a:rPr lang="en-US" dirty="0"/>
              <a:t>security, savings and well-being will be enhanced by insurance that prevents participants from backsliding during drought and other shocks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1597-E4B0-4BFE-BFF7-8D32A4DBA2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06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1597-E4B0-4BFE-BFF7-8D32A4DBA2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97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1597-E4B0-4BFE-BFF7-8D32A4DBA2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92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1597-E4B0-4BFE-BFF7-8D32A4DBA2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73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1597-E4B0-4BFE-BFF7-8D32A4DBA2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60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1597-E4B0-4BFE-BFF7-8D32A4DBA2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5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BOMA has flipped the traditional graduation model, starting with a </a:t>
            </a:r>
            <a:r>
              <a:rPr lang="en-US" b="1" dirty="0"/>
              <a:t>cash transfer and income generating activity first instead </a:t>
            </a:r>
            <a:r>
              <a:rPr lang="en-US" dirty="0"/>
              <a:t>of starting with savings.  </a:t>
            </a:r>
          </a:p>
          <a:p>
            <a:endParaRPr lang="en-US" dirty="0"/>
          </a:p>
          <a:p>
            <a:r>
              <a:rPr lang="en-US" dirty="0"/>
              <a:t>No consumption smoothing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8DA16-E3BD-4490-B888-9984B14CE1F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39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solidFill>
                  <a:srgbClr val="BE1D2C"/>
                </a:solidFill>
              </a:rPr>
              <a:t>Climate change triggers severe drought in pastoral lands and drives families deeper into poverty.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solidFill>
                  <a:srgbClr val="BE1D2C"/>
                </a:solidFill>
              </a:rPr>
              <a:t>Gender-focused programs build resilience and give families the resources to withstand shocks.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solidFill>
                  <a:srgbClr val="BE1D2C"/>
                </a:solidFill>
              </a:rPr>
              <a:t>Resilient families uplift themselves and their communities, building a pathway out of extreme poverty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solidFill>
                  <a:srgbClr val="BE1D2C"/>
                </a:solidFill>
              </a:rPr>
              <a:t>Disaster aversion is more cost-efficient than humanitarian post-crisis aid.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BE1D2C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BE1D2C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1597-E4B0-4BFE-BFF7-8D32A4DBA2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40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1597-E4B0-4BFE-BFF7-8D32A4DBA2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12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1597-E4B0-4BFE-BFF7-8D32A4DBA2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96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/>
            <a:r>
              <a:rPr lang="en-US" dirty="0"/>
              <a:t>Graduation Programs</a:t>
            </a:r>
            <a:r>
              <a:rPr lang="en-US" baseline="0" dirty="0"/>
              <a:t> have a defined entrance and exit strategy with clear definitions of success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1597-E4B0-4BFE-BFF7-8D32A4DBA2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59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1597-E4B0-4BFE-BFF7-8D32A4DBA2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0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give an idea of REAP results…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1597-E4B0-4BFE-BFF7-8D32A4DBA2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1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CBCD-31DA-4B57-AA40-ED386312A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96ADCF-5D5F-47B2-B698-1D09A93E4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D2095-8819-4098-A6BA-8900FF9BD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173D-422C-446A-96FC-0B09E125C366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69C34-61D9-4928-9C9D-37074B7AF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9B251-85A3-4D52-95F9-16BDB011F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0DFF-9A01-4FCA-AD59-9D2E6FE8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3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05274-99CE-4C27-868D-709D98D70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D2E00-16AA-4CC2-84EA-AD282B007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7F01B-EE17-4DF9-A192-A02FFB5EB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173D-422C-446A-96FC-0B09E125C366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97757-EE97-431E-8070-504078922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0B52E-A588-42C6-BF1A-B6B28BB6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0DFF-9A01-4FCA-AD59-9D2E6FE8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3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7B8AB2-DF57-438F-982B-9319F9C0D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7BB92-2DF4-4BFF-B856-FE223D2E3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A3058-239B-4505-BAE8-9F07E2115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173D-422C-446A-96FC-0B09E125C366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EF7CD-008F-4F55-84E2-E0B2FCD27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A4834-2728-4AB0-8005-3FDBBBD9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0DFF-9A01-4FCA-AD59-9D2E6FE8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4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9D9EB-B173-44B2-AA94-12D6A6EC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035AB-7D8C-4586-9E91-8A8EAD047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55DB5-BE00-41A8-B43F-BFFEA12B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173D-422C-446A-96FC-0B09E125C366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94B85-89BD-4E2F-A2DE-F199DF763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5B8B5-B0BF-4054-B9B3-91A03C08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0DFF-9A01-4FCA-AD59-9D2E6FE8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30293-267E-4186-8866-33696C3A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E676E-0C76-4A41-93A9-F76615259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E3330-C083-40E8-8E36-7A7B50A09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173D-422C-446A-96FC-0B09E125C366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FEA56-37FA-4FF1-A905-B903A4D09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31478-298F-449A-B2EB-47ED4D8B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0DFF-9A01-4FCA-AD59-9D2E6FE8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4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0B801-F6C6-461F-83CB-F1D5A126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546C5-2284-41E6-B9A1-87A0A7AC4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F9C2C-FE30-4206-B733-080473C2F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867D4-196F-4E15-9083-758656D8C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173D-422C-446A-96FC-0B09E125C366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52340-87BD-4E88-AFB2-B698501F0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2FFAC-69D0-403E-8DA6-43EF2E66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0DFF-9A01-4FCA-AD59-9D2E6FE8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8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799D-D69F-41C7-BE98-C4AEDE34E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40F5C-F6C6-4BEF-BBE9-B89293EC1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FBCF7-F583-42CA-9A1F-4F3DBF949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D81472-85AB-480D-8732-4FE03C69F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F3082E-C5BA-41F5-9A08-D5392CFA2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DB00A4-1812-45CC-A2E3-78F7C3B01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173D-422C-446A-96FC-0B09E125C366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32E84E-7A68-493F-8949-E30DC3545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905FBC-17E2-45FA-9C2F-38C0A73B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0DFF-9A01-4FCA-AD59-9D2E6FE8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3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86EA6-5F71-413E-83A4-2DAE8942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E6025D-2C95-496C-9033-DB21A8281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173D-422C-446A-96FC-0B09E125C366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1DB16B-4E33-4893-8083-4BAEC334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8A807-E7DF-4FA3-BDE9-D712A725D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0DFF-9A01-4FCA-AD59-9D2E6FE8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9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CAB4F0-77AB-488F-B017-99046457C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173D-422C-446A-96FC-0B09E125C366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A92B7B-1C57-4C8E-92D1-466380E00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F7CC8-94C6-40CD-9334-24B3270EB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0DFF-9A01-4FCA-AD59-9D2E6FE8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0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7D70-4538-4C91-9CD8-AD916642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0BDCE-0270-4318-9636-4F70A50E2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E7C4B-08BB-4947-86AC-0E71E0DAB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57931-46A7-4DD9-AF1A-88DF28680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173D-422C-446A-96FC-0B09E125C366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08CAB-3403-4428-A274-F8EBDFD7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C07ED-CF82-4CEA-9791-DC735EC5B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0DFF-9A01-4FCA-AD59-9D2E6FE8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7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DD422-5680-4F2A-9FAE-33D25B0D6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D58104-9536-42EE-83A6-53813C22F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57C68-AF22-4021-8F59-110BF5E9B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A68C1-A149-40D1-8165-2E5A04401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173D-422C-446A-96FC-0B09E125C366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5D2E1-AB73-4A1F-9812-9103B16EA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2CFDB-670F-4964-AA33-E2D91C3A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0DFF-9A01-4FCA-AD59-9D2E6FE8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06C71C-FC60-4131-8C75-24696EBD3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A47AF-DC2B-4E8D-A906-1701A6608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B17E-EB1B-4362-A887-4FEEB0374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1173D-422C-446A-96FC-0B09E125C366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1DC26-6FF9-415C-8471-409AD0410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BBF47-4009-4C60-BE6C-BE299F159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80DFF-9A01-4FCA-AD59-9D2E6FE8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7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B22989-97B5-4574-A3C5-DF0B3EAAEC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9" t="7322" r="17838" b="10799"/>
          <a:stretch/>
        </p:blipFill>
        <p:spPr>
          <a:xfrm>
            <a:off x="393649" y="0"/>
            <a:ext cx="499896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F9C586-5E0F-41B2-ADA4-53AAB681208B}"/>
              </a:ext>
            </a:extLst>
          </p:cNvPr>
          <p:cNvSpPr txBox="1"/>
          <p:nvPr/>
        </p:nvSpPr>
        <p:spPr>
          <a:xfrm>
            <a:off x="6421474" y="5162290"/>
            <a:ext cx="3843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Helen Dalton</a:t>
            </a:r>
          </a:p>
          <a:p>
            <a:pPr algn="ctr"/>
            <a:endParaRPr lang="en-US" sz="20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July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9C417E-2CB5-4CE8-B5B9-DA006C61B1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16" y="517486"/>
            <a:ext cx="5232666" cy="21654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AAD0E4-7B6C-4B3E-8BB1-607CEF1882D5}"/>
              </a:ext>
            </a:extLst>
          </p:cNvPr>
          <p:cNvSpPr txBox="1"/>
          <p:nvPr/>
        </p:nvSpPr>
        <p:spPr>
          <a:xfrm>
            <a:off x="4950703" y="2682914"/>
            <a:ext cx="63429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Illustrative Results an Overview of a Randomized Evaluation of  REAP and Livestock Asset Protection Program (IBLI)</a:t>
            </a:r>
          </a:p>
        </p:txBody>
      </p:sp>
    </p:spTree>
    <p:extLst>
      <p:ext uri="{BB962C8B-B14F-4D97-AF65-F5344CB8AC3E}">
        <p14:creationId xmlns:p14="http://schemas.microsoft.com/office/powerpoint/2010/main" val="414721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8E47F5-8DA8-4623-B338-B69C0CB8E968}"/>
              </a:ext>
            </a:extLst>
          </p:cNvPr>
          <p:cNvSpPr txBox="1"/>
          <p:nvPr/>
        </p:nvSpPr>
        <p:spPr>
          <a:xfrm>
            <a:off x="1426243" y="394047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</a:rPr>
              <a:t>Results from a 2016 – 2018 Cohort in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Marsabit</a:t>
            </a:r>
            <a:endParaRPr lang="en-US" sz="4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123F67-5D65-4BA0-B1B9-830C04DE8BE1}"/>
              </a:ext>
            </a:extLst>
          </p:cNvPr>
          <p:cNvGrpSpPr/>
          <p:nvPr/>
        </p:nvGrpSpPr>
        <p:grpSpPr>
          <a:xfrm>
            <a:off x="-224289" y="6019464"/>
            <a:ext cx="12645455" cy="646331"/>
            <a:chOff x="0" y="6243753"/>
            <a:chExt cx="12645455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0464A3-6A9A-4A5F-9EBE-5F579E59B1F2}"/>
                </a:ext>
              </a:extLst>
            </p:cNvPr>
            <p:cNvSpPr txBox="1"/>
            <p:nvPr/>
          </p:nvSpPr>
          <p:spPr>
            <a:xfrm>
              <a:off x="0" y="6243753"/>
              <a:ext cx="12645455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4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BB53D2-E743-4A8F-81FF-6F28010E7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136" y="6333378"/>
              <a:ext cx="1048218" cy="50858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FED24FC-B3B3-44A5-A5E2-C8E841A16E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1" t="14782" b="16739"/>
          <a:stretch/>
        </p:blipFill>
        <p:spPr>
          <a:xfrm>
            <a:off x="-1" y="0"/>
            <a:ext cx="2159803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152AAC-4D48-4011-AF51-89D0B91F994C}"/>
              </a:ext>
            </a:extLst>
          </p:cNvPr>
          <p:cNvSpPr txBox="1"/>
          <p:nvPr/>
        </p:nvSpPr>
        <p:spPr>
          <a:xfrm>
            <a:off x="1664418" y="1877910"/>
            <a:ext cx="102998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Project design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750 Women enrolled and formed 250 business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Each initially received a cash transfer of KES20,000 to form a business, as well as a mobile phone and </a:t>
            </a:r>
            <a:r>
              <a:rPr lang="en-US" sz="2800" dirty="0" err="1">
                <a:latin typeface="Century Gothic" panose="020B0502020202020204" pitchFamily="34" charset="0"/>
              </a:rPr>
              <a:t>mpesa</a:t>
            </a:r>
            <a:r>
              <a:rPr lang="en-US" sz="2800" dirty="0">
                <a:latin typeface="Century Gothic" panose="020B0502020202020204" pitchFamily="34" charset="0"/>
              </a:rPr>
              <a:t> enabled SIM card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All groups received monthly mentoring visits BOMA village mentors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After 6 months business groups received an additional KES 10,000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5 businesses came together to form 51 savings groups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Continues to receive mentoring for 18 months</a:t>
            </a:r>
          </a:p>
        </p:txBody>
      </p:sp>
    </p:spTree>
    <p:extLst>
      <p:ext uri="{BB962C8B-B14F-4D97-AF65-F5344CB8AC3E}">
        <p14:creationId xmlns:p14="http://schemas.microsoft.com/office/powerpoint/2010/main" val="1711931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8E47F5-8DA8-4623-B338-B69C0CB8E968}"/>
              </a:ext>
            </a:extLst>
          </p:cNvPr>
          <p:cNvSpPr txBox="1"/>
          <p:nvPr/>
        </p:nvSpPr>
        <p:spPr>
          <a:xfrm>
            <a:off x="1426243" y="394047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</a:rPr>
              <a:t>Results from a 2016 – 2018 Cohort in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Marsabit</a:t>
            </a:r>
            <a:endParaRPr lang="en-US" sz="4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123F67-5D65-4BA0-B1B9-830C04DE8BE1}"/>
              </a:ext>
            </a:extLst>
          </p:cNvPr>
          <p:cNvGrpSpPr/>
          <p:nvPr/>
        </p:nvGrpSpPr>
        <p:grpSpPr>
          <a:xfrm>
            <a:off x="-224289" y="6019464"/>
            <a:ext cx="12645455" cy="646331"/>
            <a:chOff x="0" y="6243753"/>
            <a:chExt cx="12645455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0464A3-6A9A-4A5F-9EBE-5F579E59B1F2}"/>
                </a:ext>
              </a:extLst>
            </p:cNvPr>
            <p:cNvSpPr txBox="1"/>
            <p:nvPr/>
          </p:nvSpPr>
          <p:spPr>
            <a:xfrm>
              <a:off x="0" y="6243753"/>
              <a:ext cx="12645455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4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BB53D2-E743-4A8F-81FF-6F28010E7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136" y="6333378"/>
              <a:ext cx="1048218" cy="50858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FED24FC-B3B3-44A5-A5E2-C8E841A16E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1" t="14782" b="16739"/>
          <a:stretch/>
        </p:blipFill>
        <p:spPr>
          <a:xfrm>
            <a:off x="-1" y="0"/>
            <a:ext cx="2159803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152AAC-4D48-4011-AF51-89D0B91F994C}"/>
              </a:ext>
            </a:extLst>
          </p:cNvPr>
          <p:cNvSpPr txBox="1"/>
          <p:nvPr/>
        </p:nvSpPr>
        <p:spPr>
          <a:xfrm>
            <a:off x="1664418" y="1877910"/>
            <a:ext cx="102998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Demographic characteristics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72% married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Average age 39, with majority b/w 21 – 40 years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89% have no formal education but 93% functionally numerate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Average household size is 4 and almost all households (98%) have children living in the household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9771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8E47F5-8DA8-4623-B338-B69C0CB8E968}"/>
              </a:ext>
            </a:extLst>
          </p:cNvPr>
          <p:cNvSpPr txBox="1"/>
          <p:nvPr/>
        </p:nvSpPr>
        <p:spPr>
          <a:xfrm>
            <a:off x="1426243" y="394047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</a:rPr>
              <a:t>Results from a 2016 – 2018 Cohort in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Marsabit</a:t>
            </a:r>
            <a:endParaRPr lang="en-US" sz="4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123F67-5D65-4BA0-B1B9-830C04DE8BE1}"/>
              </a:ext>
            </a:extLst>
          </p:cNvPr>
          <p:cNvGrpSpPr/>
          <p:nvPr/>
        </p:nvGrpSpPr>
        <p:grpSpPr>
          <a:xfrm>
            <a:off x="-224289" y="6019464"/>
            <a:ext cx="12645455" cy="646331"/>
            <a:chOff x="0" y="6243753"/>
            <a:chExt cx="12645455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0464A3-6A9A-4A5F-9EBE-5F579E59B1F2}"/>
                </a:ext>
              </a:extLst>
            </p:cNvPr>
            <p:cNvSpPr txBox="1"/>
            <p:nvPr/>
          </p:nvSpPr>
          <p:spPr>
            <a:xfrm>
              <a:off x="0" y="6243753"/>
              <a:ext cx="12645455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4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BB53D2-E743-4A8F-81FF-6F28010E7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136" y="6333378"/>
              <a:ext cx="1048218" cy="50858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FED24FC-B3B3-44A5-A5E2-C8E841A16E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1" t="14782" b="16739"/>
          <a:stretch/>
        </p:blipFill>
        <p:spPr>
          <a:xfrm>
            <a:off x="-1" y="0"/>
            <a:ext cx="2159803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152AAC-4D48-4011-AF51-89D0B91F994C}"/>
              </a:ext>
            </a:extLst>
          </p:cNvPr>
          <p:cNvSpPr txBox="1"/>
          <p:nvPr/>
        </p:nvSpPr>
        <p:spPr>
          <a:xfrm>
            <a:off x="1664418" y="1877910"/>
            <a:ext cx="1029984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Economic Outcomes – business performance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All but one of the businesses still in operation at exit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94 % of the active businesses meet the graduation criteria of having a business value of at least 125 percent of the initial grant size (KES 37,500).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At exit 70.6 % of the groups are running small shops (Kiosks/</a:t>
            </a:r>
            <a:r>
              <a:rPr lang="en-US" sz="2800" dirty="0" err="1">
                <a:latin typeface="Century Gothic" panose="020B0502020202020204" pitchFamily="34" charset="0"/>
              </a:rPr>
              <a:t>Dukas</a:t>
            </a:r>
            <a:r>
              <a:rPr lang="en-US" sz="2800" dirty="0">
                <a:latin typeface="Century Gothic" panose="020B0502020202020204" pitchFamily="34" charset="0"/>
              </a:rPr>
              <a:t>) as their primary businesses,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Groups with livestock as primary businesses show the highest average value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4127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8E47F5-8DA8-4623-B338-B69C0CB8E968}"/>
              </a:ext>
            </a:extLst>
          </p:cNvPr>
          <p:cNvSpPr txBox="1"/>
          <p:nvPr/>
        </p:nvSpPr>
        <p:spPr>
          <a:xfrm>
            <a:off x="1426243" y="394047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</a:rPr>
              <a:t>Results from a 2016 – 2018 Cohort in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Marsabit</a:t>
            </a:r>
            <a:endParaRPr lang="en-US" sz="4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123F67-5D65-4BA0-B1B9-830C04DE8BE1}"/>
              </a:ext>
            </a:extLst>
          </p:cNvPr>
          <p:cNvGrpSpPr/>
          <p:nvPr/>
        </p:nvGrpSpPr>
        <p:grpSpPr>
          <a:xfrm>
            <a:off x="-224289" y="6019464"/>
            <a:ext cx="12645455" cy="646331"/>
            <a:chOff x="0" y="6243753"/>
            <a:chExt cx="12645455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0464A3-6A9A-4A5F-9EBE-5F579E59B1F2}"/>
                </a:ext>
              </a:extLst>
            </p:cNvPr>
            <p:cNvSpPr txBox="1"/>
            <p:nvPr/>
          </p:nvSpPr>
          <p:spPr>
            <a:xfrm>
              <a:off x="0" y="6243753"/>
              <a:ext cx="12645455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4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BB53D2-E743-4A8F-81FF-6F28010E7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136" y="6333378"/>
              <a:ext cx="1048218" cy="50858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FED24FC-B3B3-44A5-A5E2-C8E841A16E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1" t="14782" b="16739"/>
          <a:stretch/>
        </p:blipFill>
        <p:spPr>
          <a:xfrm>
            <a:off x="-1" y="0"/>
            <a:ext cx="2159803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152AAC-4D48-4011-AF51-89D0B91F994C}"/>
              </a:ext>
            </a:extLst>
          </p:cNvPr>
          <p:cNvSpPr txBox="1"/>
          <p:nvPr/>
        </p:nvSpPr>
        <p:spPr>
          <a:xfrm>
            <a:off x="1664418" y="1877910"/>
            <a:ext cx="1029984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Economic Outcomes – savings and credit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Participants contributed an average of KES 521 per month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Participants reported significantly higher total savings at exit (14,510 KES) compared to baseline (KES 785, p&lt; 0.0001), representing an increase of 1748% percent over the two years in REAP.</a:t>
            </a:r>
            <a:endParaRPr lang="en-US" sz="28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# of participants who reported taking out loans over the past year doubled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Main reason for taking a loan was for household consumption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1522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8E47F5-8DA8-4623-B338-B69C0CB8E968}"/>
              </a:ext>
            </a:extLst>
          </p:cNvPr>
          <p:cNvSpPr txBox="1"/>
          <p:nvPr/>
        </p:nvSpPr>
        <p:spPr>
          <a:xfrm>
            <a:off x="1426243" y="394047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</a:rPr>
              <a:t>Results from a 2016 – 2018 Cohort in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Marsabit</a:t>
            </a:r>
            <a:endParaRPr lang="en-US" sz="4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123F67-5D65-4BA0-B1B9-830C04DE8BE1}"/>
              </a:ext>
            </a:extLst>
          </p:cNvPr>
          <p:cNvGrpSpPr/>
          <p:nvPr/>
        </p:nvGrpSpPr>
        <p:grpSpPr>
          <a:xfrm>
            <a:off x="-224289" y="6019464"/>
            <a:ext cx="12645455" cy="646331"/>
            <a:chOff x="0" y="6243753"/>
            <a:chExt cx="12645455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0464A3-6A9A-4A5F-9EBE-5F579E59B1F2}"/>
                </a:ext>
              </a:extLst>
            </p:cNvPr>
            <p:cNvSpPr txBox="1"/>
            <p:nvPr/>
          </p:nvSpPr>
          <p:spPr>
            <a:xfrm>
              <a:off x="0" y="6243753"/>
              <a:ext cx="12645455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4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BB53D2-E743-4A8F-81FF-6F28010E7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136" y="6333378"/>
              <a:ext cx="1048218" cy="50858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FED24FC-B3B3-44A5-A5E2-C8E841A16E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1" t="14782" b="16739"/>
          <a:stretch/>
        </p:blipFill>
        <p:spPr>
          <a:xfrm>
            <a:off x="-1" y="0"/>
            <a:ext cx="2159803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152AAC-4D48-4011-AF51-89D0B91F994C}"/>
              </a:ext>
            </a:extLst>
          </p:cNvPr>
          <p:cNvSpPr txBox="1"/>
          <p:nvPr/>
        </p:nvSpPr>
        <p:spPr>
          <a:xfrm>
            <a:off x="1664418" y="1877910"/>
            <a:ext cx="102998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Economic outcomes – income, expenditures and livestock ownership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REAP households with more than one source of income increased from 65% at baseline to 96% at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endline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154% increase in expenditures on school-related expenses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Highest expenditure is on food, although expenditure on health has also increased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TLU owned by the household increased from 3.5 TLU to 8.5 TLU and those owned by the participant increased from 1.1 to 3.1</a:t>
            </a:r>
          </a:p>
        </p:txBody>
      </p:sp>
    </p:spTree>
    <p:extLst>
      <p:ext uri="{BB962C8B-B14F-4D97-AF65-F5344CB8AC3E}">
        <p14:creationId xmlns:p14="http://schemas.microsoft.com/office/powerpoint/2010/main" val="3402275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119643-C92E-4A24-A4D1-DDEEFE6BA0FC}"/>
              </a:ext>
            </a:extLst>
          </p:cNvPr>
          <p:cNvSpPr txBox="1"/>
          <p:nvPr/>
        </p:nvSpPr>
        <p:spPr>
          <a:xfrm>
            <a:off x="2159802" y="541114"/>
            <a:ext cx="981723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</a:rPr>
              <a:t>Overall Graduation Outcomes </a:t>
            </a:r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</a:rPr>
              <a:t>(May 2016 – April 2018 </a:t>
            </a:r>
            <a:r>
              <a:rPr lang="en-US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Marsabit</a:t>
            </a:r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</a:rPr>
              <a:t> cohort; 750 women)</a:t>
            </a:r>
          </a:p>
          <a:p>
            <a:endParaRPr lang="en-US" sz="32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32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32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32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32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11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EC0D35-3CEE-4C3D-8B89-4501316EF2D9}"/>
              </a:ext>
            </a:extLst>
          </p:cNvPr>
          <p:cNvGrpSpPr/>
          <p:nvPr/>
        </p:nvGrpSpPr>
        <p:grpSpPr>
          <a:xfrm>
            <a:off x="-224289" y="6019464"/>
            <a:ext cx="12645455" cy="646331"/>
            <a:chOff x="0" y="6243753"/>
            <a:chExt cx="12645455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4B40C1-A700-4B15-B0C3-DC3629293A1F}"/>
                </a:ext>
              </a:extLst>
            </p:cNvPr>
            <p:cNvSpPr txBox="1"/>
            <p:nvPr/>
          </p:nvSpPr>
          <p:spPr>
            <a:xfrm>
              <a:off x="0" y="6243753"/>
              <a:ext cx="12645455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4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149E93-28B4-408C-844C-DCF46A7EB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136" y="6333378"/>
              <a:ext cx="1048218" cy="50858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CC65789-444A-4E52-A6EA-67B1201904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1" t="14782" b="16739"/>
          <a:stretch/>
        </p:blipFill>
        <p:spPr>
          <a:xfrm>
            <a:off x="-1" y="0"/>
            <a:ext cx="2159803" cy="685800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15B645-5DE5-4F87-B539-924130CED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44164"/>
              </p:ext>
            </p:extLst>
          </p:nvPr>
        </p:nvGraphicFramePr>
        <p:xfrm>
          <a:off x="2898843" y="1789889"/>
          <a:ext cx="7089903" cy="5139293"/>
        </p:xfrm>
        <a:graphic>
          <a:graphicData uri="http://schemas.openxmlformats.org/drawingml/2006/table">
            <a:tbl>
              <a:tblPr/>
              <a:tblGrid>
                <a:gridCol w="4140647">
                  <a:extLst>
                    <a:ext uri="{9D8B030D-6E8A-4147-A177-3AD203B41FA5}">
                      <a16:colId xmlns:a16="http://schemas.microsoft.com/office/drawing/2014/main" val="2268564551"/>
                    </a:ext>
                  </a:extLst>
                </a:gridCol>
                <a:gridCol w="944122">
                  <a:extLst>
                    <a:ext uri="{9D8B030D-6E8A-4147-A177-3AD203B41FA5}">
                      <a16:colId xmlns:a16="http://schemas.microsoft.com/office/drawing/2014/main" val="926373054"/>
                    </a:ext>
                  </a:extLst>
                </a:gridCol>
                <a:gridCol w="993575">
                  <a:extLst>
                    <a:ext uri="{9D8B030D-6E8A-4147-A177-3AD203B41FA5}">
                      <a16:colId xmlns:a16="http://schemas.microsoft.com/office/drawing/2014/main" val="3954195476"/>
                    </a:ext>
                  </a:extLst>
                </a:gridCol>
                <a:gridCol w="1011559">
                  <a:extLst>
                    <a:ext uri="{9D8B030D-6E8A-4147-A177-3AD203B41FA5}">
                      <a16:colId xmlns:a16="http://schemas.microsoft.com/office/drawing/2014/main" val="822541713"/>
                    </a:ext>
                  </a:extLst>
                </a:gridCol>
              </a:tblGrid>
              <a:tr h="321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Baseline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Midline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Endline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11963"/>
                  </a:ext>
                </a:extLst>
              </a:tr>
              <a:tr h="2151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 Security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735530"/>
                  </a:ext>
                </a:extLst>
              </a:tr>
              <a:tr h="440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No child going to bed without an evening meal in the past week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42.8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971660"/>
                  </a:ext>
                </a:extLst>
              </a:tr>
              <a:tr h="440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Household members eat two meals a day in the past week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136026"/>
                  </a:ext>
                </a:extLst>
              </a:tr>
              <a:tr h="2151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Sustainable Livelihoods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369934"/>
                  </a:ext>
                </a:extLst>
              </a:tr>
              <a:tr h="4884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Value of business is 25% higher than total conditional cash transfer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95.9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915470"/>
                  </a:ext>
                </a:extLst>
              </a:tr>
              <a:tr h="440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Participant can access more than one source of income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64.9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742778"/>
                  </a:ext>
                </a:extLst>
              </a:tr>
              <a:tr h="2151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Shock Preparedness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896161"/>
                  </a:ext>
                </a:extLst>
              </a:tr>
              <a:tr h="6653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Participant is a member of a savings group, has access to credit, and has a minimum of KES 8,000 in savings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29882"/>
                  </a:ext>
                </a:extLst>
              </a:tr>
              <a:tr h="2151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Human Capital Investment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932329"/>
                  </a:ext>
                </a:extLst>
              </a:tr>
              <a:tr h="440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All eligible primary-school aged girls are enrolled in primary school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292027"/>
                  </a:ext>
                </a:extLst>
              </a:tr>
              <a:tr h="2151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 Graduation Rate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314383"/>
                  </a:ext>
                </a:extLst>
              </a:tr>
              <a:tr h="2151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Graduation rate (Excluding HCI)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3" marR="650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400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305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119643-C92E-4A24-A4D1-DDEEFE6BA0FC}"/>
              </a:ext>
            </a:extLst>
          </p:cNvPr>
          <p:cNvSpPr txBox="1"/>
          <p:nvPr/>
        </p:nvSpPr>
        <p:spPr>
          <a:xfrm>
            <a:off x="1731523" y="621102"/>
            <a:ext cx="10245514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</a:rPr>
              <a:t>Randomized Evaluation of REAP and IBLI </a:t>
            </a:r>
          </a:p>
          <a:p>
            <a:r>
              <a:rPr lang="en-US" sz="3200" b="1" dirty="0">
                <a:latin typeface="Century Gothic" panose="020B0502020202020204" pitchFamily="34" charset="0"/>
              </a:rPr>
              <a:t>Research Objectives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Measure the impact of REAP and IBLI separately on the extent and depth of poverty at the community level, over time.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Compare those impacts to the impacts of a package that combines both REAP and IBLI.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Identify optimal implementation designs for meeting the programs’ objectives cost-effectively</a:t>
            </a:r>
            <a:endParaRPr lang="en-US" sz="28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32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32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11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EC0D35-3CEE-4C3D-8B89-4501316EF2D9}"/>
              </a:ext>
            </a:extLst>
          </p:cNvPr>
          <p:cNvGrpSpPr/>
          <p:nvPr/>
        </p:nvGrpSpPr>
        <p:grpSpPr>
          <a:xfrm>
            <a:off x="-224289" y="6019464"/>
            <a:ext cx="12645455" cy="646331"/>
            <a:chOff x="0" y="6243753"/>
            <a:chExt cx="12645455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4B40C1-A700-4B15-B0C3-DC3629293A1F}"/>
                </a:ext>
              </a:extLst>
            </p:cNvPr>
            <p:cNvSpPr txBox="1"/>
            <p:nvPr/>
          </p:nvSpPr>
          <p:spPr>
            <a:xfrm>
              <a:off x="0" y="6243753"/>
              <a:ext cx="12645455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4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149E93-28B4-408C-844C-DCF46A7EB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136" y="6333378"/>
              <a:ext cx="1048218" cy="50858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CC65789-444A-4E52-A6EA-67B1201904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1" t="14782" b="16739"/>
          <a:stretch/>
        </p:blipFill>
        <p:spPr>
          <a:xfrm>
            <a:off x="214963" y="0"/>
            <a:ext cx="2159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92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119643-C92E-4A24-A4D1-DDEEFE6BA0FC}"/>
              </a:ext>
            </a:extLst>
          </p:cNvPr>
          <p:cNvSpPr txBox="1"/>
          <p:nvPr/>
        </p:nvSpPr>
        <p:spPr>
          <a:xfrm>
            <a:off x="1828800" y="621102"/>
            <a:ext cx="1014823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</a:rPr>
              <a:t>REAP/IBLI Study</a:t>
            </a:r>
          </a:p>
          <a:p>
            <a:endParaRPr lang="en-US" sz="3200" b="1" dirty="0">
              <a:latin typeface="Century Gothic" panose="020B0502020202020204" pitchFamily="34" charset="0"/>
            </a:endParaRPr>
          </a:p>
          <a:p>
            <a:r>
              <a:rPr lang="en-US" sz="3200" b="1" dirty="0">
                <a:latin typeface="Century Gothic" panose="020B0502020202020204" pitchFamily="34" charset="0"/>
              </a:rPr>
              <a:t>Hypothesis</a:t>
            </a:r>
            <a:r>
              <a:rPr lang="en-US" sz="4000" dirty="0">
                <a:latin typeface="Century Gothic" panose="020B0502020202020204" pitchFamily="34" charset="0"/>
              </a:rPr>
              <a:t> 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REAP outcomes on income, food security, savings and well-being will be enhanced by livestock insurance that prevents participants from backsliding during drought.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sz="11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EC0D35-3CEE-4C3D-8B89-4501316EF2D9}"/>
              </a:ext>
            </a:extLst>
          </p:cNvPr>
          <p:cNvGrpSpPr/>
          <p:nvPr/>
        </p:nvGrpSpPr>
        <p:grpSpPr>
          <a:xfrm>
            <a:off x="-224289" y="6019464"/>
            <a:ext cx="12645455" cy="646331"/>
            <a:chOff x="0" y="6243753"/>
            <a:chExt cx="12645455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4B40C1-A700-4B15-B0C3-DC3629293A1F}"/>
                </a:ext>
              </a:extLst>
            </p:cNvPr>
            <p:cNvSpPr txBox="1"/>
            <p:nvPr/>
          </p:nvSpPr>
          <p:spPr>
            <a:xfrm>
              <a:off x="0" y="6243753"/>
              <a:ext cx="12645455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4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149E93-28B4-408C-844C-DCF46A7EB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136" y="6333378"/>
              <a:ext cx="1048218" cy="50858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CC65789-444A-4E52-A6EA-67B1201904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1" t="14782" b="16739"/>
          <a:stretch/>
        </p:blipFill>
        <p:spPr>
          <a:xfrm>
            <a:off x="-1" y="0"/>
            <a:ext cx="2159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15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119643-C92E-4A24-A4D1-DDEEFE6BA0FC}"/>
              </a:ext>
            </a:extLst>
          </p:cNvPr>
          <p:cNvSpPr txBox="1"/>
          <p:nvPr/>
        </p:nvSpPr>
        <p:spPr>
          <a:xfrm>
            <a:off x="2384090" y="621102"/>
            <a:ext cx="9592948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</a:rPr>
              <a:t>REAP/IBLI Study</a:t>
            </a:r>
          </a:p>
          <a:p>
            <a:endParaRPr lang="en-US" sz="3200" b="1" dirty="0">
              <a:latin typeface="Century Gothic" panose="020B0502020202020204" pitchFamily="34" charset="0"/>
            </a:endParaRPr>
          </a:p>
          <a:p>
            <a:r>
              <a:rPr lang="en-US" sz="3200" b="1" dirty="0">
                <a:latin typeface="Century Gothic" panose="020B0502020202020204" pitchFamily="34" charset="0"/>
              </a:rPr>
              <a:t>Research Methodology </a:t>
            </a:r>
            <a:endParaRPr lang="en-US" sz="28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5 year (2017 – 2022) randomized, controlled trial to evaluate program impacts and sustainability.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Divides participants into four treatment arms: REAP, IBLI, REAP + IBLI, and control (no  treatment).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Variable saturation design - to enable the researchers to evaluate economic and social spillovers by front-loading the delivery of REAP in some project communities and back-loading the delivery of REAP in others. 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endParaRPr lang="en-US" sz="11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EC0D35-3CEE-4C3D-8B89-4501316EF2D9}"/>
              </a:ext>
            </a:extLst>
          </p:cNvPr>
          <p:cNvGrpSpPr/>
          <p:nvPr/>
        </p:nvGrpSpPr>
        <p:grpSpPr>
          <a:xfrm>
            <a:off x="-224289" y="6019464"/>
            <a:ext cx="12645455" cy="646331"/>
            <a:chOff x="0" y="6243753"/>
            <a:chExt cx="12645455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4B40C1-A700-4B15-B0C3-DC3629293A1F}"/>
                </a:ext>
              </a:extLst>
            </p:cNvPr>
            <p:cNvSpPr txBox="1"/>
            <p:nvPr/>
          </p:nvSpPr>
          <p:spPr>
            <a:xfrm>
              <a:off x="0" y="6243753"/>
              <a:ext cx="12645455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4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149E93-28B4-408C-844C-DCF46A7EB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136" y="6333378"/>
              <a:ext cx="1048218" cy="50858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CC65789-444A-4E52-A6EA-67B1201904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1" t="14782" b="16739"/>
          <a:stretch/>
        </p:blipFill>
        <p:spPr>
          <a:xfrm>
            <a:off x="-1" y="0"/>
            <a:ext cx="2159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44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119643-C92E-4A24-A4D1-DDEEFE6BA0FC}"/>
              </a:ext>
            </a:extLst>
          </p:cNvPr>
          <p:cNvSpPr txBox="1"/>
          <p:nvPr/>
        </p:nvSpPr>
        <p:spPr>
          <a:xfrm>
            <a:off x="2384090" y="621102"/>
            <a:ext cx="9592948" cy="715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</a:rPr>
              <a:t>REAP/IBLI Study</a:t>
            </a:r>
          </a:p>
          <a:p>
            <a:endParaRPr lang="en-US" sz="3200" b="1" dirty="0">
              <a:latin typeface="Century Gothic" panose="020B0502020202020204" pitchFamily="34" charset="0"/>
            </a:endParaRPr>
          </a:p>
          <a:p>
            <a:r>
              <a:rPr lang="en-US" sz="3200" b="1" dirty="0">
                <a:latin typeface="Century Gothic" panose="020B0502020202020204" pitchFamily="34" charset="0"/>
              </a:rPr>
              <a:t>Research Methodology </a:t>
            </a:r>
            <a:endParaRPr lang="en-US" sz="28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Participants will be enrolled in five waves (420 per wave), with initial enrollment dates separated by six months.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Takaful Insurance agents will provide some REAP participants and some better-off community members with coupons for free or subsidized livestock insurance.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Varying insurance subsidy rates will enable researchers to understand how to most cost-effectively encourage uptake of IBLI.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sz="11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EC0D35-3CEE-4C3D-8B89-4501316EF2D9}"/>
              </a:ext>
            </a:extLst>
          </p:cNvPr>
          <p:cNvGrpSpPr/>
          <p:nvPr/>
        </p:nvGrpSpPr>
        <p:grpSpPr>
          <a:xfrm>
            <a:off x="-224289" y="6019464"/>
            <a:ext cx="12645455" cy="646331"/>
            <a:chOff x="0" y="6243753"/>
            <a:chExt cx="12645455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4B40C1-A700-4B15-B0C3-DC3629293A1F}"/>
                </a:ext>
              </a:extLst>
            </p:cNvPr>
            <p:cNvSpPr txBox="1"/>
            <p:nvPr/>
          </p:nvSpPr>
          <p:spPr>
            <a:xfrm>
              <a:off x="0" y="6243753"/>
              <a:ext cx="12645455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4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149E93-28B4-408C-844C-DCF46A7EB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136" y="6333378"/>
              <a:ext cx="1048218" cy="50858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CC65789-444A-4E52-A6EA-67B1201904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1" t="14782" b="16739"/>
          <a:stretch/>
        </p:blipFill>
        <p:spPr>
          <a:xfrm>
            <a:off x="-1" y="0"/>
            <a:ext cx="2159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929F7B-4655-400E-8CE8-431CF3272D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r="-1" b="-1"/>
          <a:stretch/>
        </p:blipFill>
        <p:spPr>
          <a:xfrm>
            <a:off x="-1" y="-1457088"/>
            <a:ext cx="12191216" cy="83345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35ABFB-89D5-4ECD-8F5B-6951E022D6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1" t="14782" b="16739"/>
          <a:stretch/>
        </p:blipFill>
        <p:spPr>
          <a:xfrm>
            <a:off x="-1" y="0"/>
            <a:ext cx="215980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CA1C5B-865E-4E84-88E2-712CA5ECFA2F}"/>
              </a:ext>
            </a:extLst>
          </p:cNvPr>
          <p:cNvSpPr txBox="1"/>
          <p:nvPr/>
        </p:nvSpPr>
        <p:spPr>
          <a:xfrm>
            <a:off x="2159018" y="4657241"/>
            <a:ext cx="73879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What we do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Century Gothic" panose="020B0502020202020204" pitchFamily="34" charset="0"/>
              </a:rPr>
              <a:t>High-impact, gender-focused </a:t>
            </a:r>
            <a:r>
              <a:rPr lang="en-US" sz="3200" b="1" dirty="0">
                <a:latin typeface="Century Gothic" panose="020B0502020202020204" pitchFamily="34" charset="0"/>
              </a:rPr>
              <a:t>poverty graduation </a:t>
            </a:r>
            <a:r>
              <a:rPr lang="en-US" sz="3200" dirty="0">
                <a:latin typeface="Century Gothic" panose="020B0502020202020204" pitchFamily="34" charset="0"/>
              </a:rPr>
              <a:t>program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298E0-C5F7-40DE-A5D1-BFC2FFA39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334" y="6225012"/>
            <a:ext cx="1200666" cy="58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09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119643-C92E-4A24-A4D1-DDEEFE6BA0FC}"/>
              </a:ext>
            </a:extLst>
          </p:cNvPr>
          <p:cNvSpPr txBox="1"/>
          <p:nvPr/>
        </p:nvSpPr>
        <p:spPr>
          <a:xfrm>
            <a:off x="2384090" y="621102"/>
            <a:ext cx="9592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</a:rPr>
              <a:t>REAP/IBLI Study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EC0D35-3CEE-4C3D-8B89-4501316EF2D9}"/>
              </a:ext>
            </a:extLst>
          </p:cNvPr>
          <p:cNvGrpSpPr/>
          <p:nvPr/>
        </p:nvGrpSpPr>
        <p:grpSpPr>
          <a:xfrm>
            <a:off x="-224289" y="6019464"/>
            <a:ext cx="12645455" cy="646331"/>
            <a:chOff x="0" y="6243753"/>
            <a:chExt cx="12645455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4B40C1-A700-4B15-B0C3-DC3629293A1F}"/>
                </a:ext>
              </a:extLst>
            </p:cNvPr>
            <p:cNvSpPr txBox="1"/>
            <p:nvPr/>
          </p:nvSpPr>
          <p:spPr>
            <a:xfrm>
              <a:off x="0" y="6243753"/>
              <a:ext cx="12645455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4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149E93-28B4-408C-844C-DCF46A7EB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136" y="6333378"/>
              <a:ext cx="1048218" cy="50858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CC65789-444A-4E52-A6EA-67B1201904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1" t="14782" b="16739"/>
          <a:stretch/>
        </p:blipFill>
        <p:spPr>
          <a:xfrm>
            <a:off x="-1" y="0"/>
            <a:ext cx="2159803" cy="685800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D58D0C9-5948-4260-84C0-9EF5E9E57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988935"/>
              </p:ext>
            </p:extLst>
          </p:nvPr>
        </p:nvGraphicFramePr>
        <p:xfrm>
          <a:off x="2762654" y="1828799"/>
          <a:ext cx="6089516" cy="4171550"/>
        </p:xfrm>
        <a:graphic>
          <a:graphicData uri="http://schemas.openxmlformats.org/drawingml/2006/table">
            <a:tbl>
              <a:tblPr firstRow="1" bandRow="1"/>
              <a:tblGrid>
                <a:gridCol w="4375980">
                  <a:extLst>
                    <a:ext uri="{9D8B030D-6E8A-4147-A177-3AD203B41FA5}">
                      <a16:colId xmlns:a16="http://schemas.microsoft.com/office/drawing/2014/main" val="1139976718"/>
                    </a:ext>
                  </a:extLst>
                </a:gridCol>
                <a:gridCol w="1713536">
                  <a:extLst>
                    <a:ext uri="{9D8B030D-6E8A-4147-A177-3AD203B41FA5}">
                      <a16:colId xmlns:a16="http://schemas.microsoft.com/office/drawing/2014/main" val="2375314884"/>
                    </a:ext>
                  </a:extLst>
                </a:gridCol>
              </a:tblGrid>
              <a:tr h="363942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Timeline</a:t>
                      </a:r>
                      <a:endParaRPr lang="en-US" sz="2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415" marB="18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Date</a:t>
                      </a:r>
                      <a:endParaRPr lang="en-US" sz="2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415" marB="18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47529"/>
                  </a:ext>
                </a:extLst>
              </a:tr>
              <a:tr h="68777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REAP targeting &amp; survey sampling: </a:t>
                      </a:r>
                      <a:endParaRPr lang="en-US" sz="2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415" marB="18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Jan. 2018</a:t>
                      </a:r>
                      <a:endParaRPr lang="en-US" sz="2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415" marB="18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270978"/>
                  </a:ext>
                </a:extLst>
              </a:tr>
              <a:tr h="363942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Baseline survey: </a:t>
                      </a:r>
                      <a:endParaRPr lang="en-US" sz="2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415" marB="18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Feb. 2018</a:t>
                      </a:r>
                      <a:endParaRPr lang="en-US" sz="2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415" marB="18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486985"/>
                  </a:ext>
                </a:extLst>
              </a:tr>
              <a:tr h="529876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Insurance sales launches: 	</a:t>
                      </a:r>
                      <a:endParaRPr lang="en-US" sz="2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415" marB="18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Feb. 2018</a:t>
                      </a:r>
                      <a:endParaRPr lang="en-US" sz="2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415" marB="18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135285"/>
                  </a:ext>
                </a:extLst>
              </a:tr>
              <a:tr h="406307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REAP launches:	 	</a:t>
                      </a:r>
                      <a:endParaRPr lang="en-US" sz="2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415" marB="18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Mar. 2018</a:t>
                      </a:r>
                      <a:endParaRPr lang="en-US" sz="2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415" marB="18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850437"/>
                  </a:ext>
                </a:extLst>
              </a:tr>
              <a:tr h="363942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Midline survey: 	</a:t>
                      </a:r>
                      <a:endParaRPr lang="en-US" sz="2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415" marB="18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Feb. 2020</a:t>
                      </a:r>
                      <a:endParaRPr lang="en-US" sz="2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415" marB="18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29513"/>
                  </a:ext>
                </a:extLst>
              </a:tr>
              <a:tr h="363942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REAP graduation (the first wave): </a:t>
                      </a:r>
                      <a:endParaRPr lang="en-US" sz="2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415" marB="18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Feb. 2020</a:t>
                      </a:r>
                      <a:endParaRPr lang="en-US" sz="2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415" marB="18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924638"/>
                  </a:ext>
                </a:extLst>
              </a:tr>
              <a:tr h="363942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Midline report:</a:t>
                      </a:r>
                      <a:endParaRPr lang="en-US" sz="2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415" marB="18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Aug. 2020</a:t>
                      </a:r>
                      <a:endParaRPr lang="en-US" sz="2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415" marB="18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746423"/>
                  </a:ext>
                </a:extLst>
              </a:tr>
              <a:tr h="363942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Endline survey:	</a:t>
                      </a:r>
                      <a:endParaRPr lang="en-US" sz="2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415" marB="18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Feb. 2022</a:t>
                      </a:r>
                      <a:endParaRPr lang="en-US" sz="2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415" marB="18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792588"/>
                  </a:ext>
                </a:extLst>
              </a:tr>
              <a:tr h="363942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Endline report:</a:t>
                      </a:r>
                      <a:endParaRPr lang="en-US" sz="2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415" marB="18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Aug. 2022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415" marB="18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937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24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119643-C92E-4A24-A4D1-DDEEFE6BA0FC}"/>
              </a:ext>
            </a:extLst>
          </p:cNvPr>
          <p:cNvSpPr txBox="1"/>
          <p:nvPr/>
        </p:nvSpPr>
        <p:spPr>
          <a:xfrm>
            <a:off x="2384090" y="621102"/>
            <a:ext cx="9592948" cy="975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</a:rPr>
              <a:t>REAP/IBLI Study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3200" b="1" dirty="0">
                <a:latin typeface="Century Gothic" panose="020B0502020202020204" pitchFamily="34" charset="0"/>
              </a:rPr>
              <a:t>Policy Implications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Implications for design of  integrated social protection systems that can promote the graduation of poor households from extreme poverty while simultaneously providing safety nets to protect vulnerable, non-poor households (including recent graduates) from descent into extreme poverty.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EC0D35-3CEE-4C3D-8B89-4501316EF2D9}"/>
              </a:ext>
            </a:extLst>
          </p:cNvPr>
          <p:cNvGrpSpPr/>
          <p:nvPr/>
        </p:nvGrpSpPr>
        <p:grpSpPr>
          <a:xfrm>
            <a:off x="-224289" y="6019464"/>
            <a:ext cx="12645455" cy="646331"/>
            <a:chOff x="0" y="6243753"/>
            <a:chExt cx="12645455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4B40C1-A700-4B15-B0C3-DC3629293A1F}"/>
                </a:ext>
              </a:extLst>
            </p:cNvPr>
            <p:cNvSpPr txBox="1"/>
            <p:nvPr/>
          </p:nvSpPr>
          <p:spPr>
            <a:xfrm>
              <a:off x="0" y="6243753"/>
              <a:ext cx="12645455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4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149E93-28B4-408C-844C-DCF46A7EB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136" y="6333378"/>
              <a:ext cx="1048218" cy="50858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CC65789-444A-4E52-A6EA-67B1201904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1" t="14782" b="16739"/>
          <a:stretch/>
        </p:blipFill>
        <p:spPr>
          <a:xfrm>
            <a:off x="-1" y="0"/>
            <a:ext cx="2159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5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36_BOMA-PROJECT_20110209.jpg">
            <a:extLst>
              <a:ext uri="{FF2B5EF4-FFF2-40B4-BE49-F238E27FC236}">
                <a16:creationId xmlns:a16="http://schemas.microsoft.com/office/drawing/2014/main" id="{B9C6D946-0938-41DC-BEAC-F6B96C6174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t="22316" r="6866"/>
          <a:stretch/>
        </p:blipFill>
        <p:spPr>
          <a:xfrm>
            <a:off x="-28576" y="0"/>
            <a:ext cx="1222057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BD4BE9-E6FF-4942-83EA-7B8921488118}"/>
              </a:ext>
            </a:extLst>
          </p:cNvPr>
          <p:cNvSpPr txBox="1"/>
          <p:nvPr/>
        </p:nvSpPr>
        <p:spPr>
          <a:xfrm>
            <a:off x="340658" y="192741"/>
            <a:ext cx="101110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The BOMA Poverty Graduation Model - REAP: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Two-year program of sequenced interventions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Defined exit strategy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Data driven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Clear measures of success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42998F-782E-4E99-AFE0-C88512777C95}"/>
              </a:ext>
            </a:extLst>
          </p:cNvPr>
          <p:cNvGrpSpPr/>
          <p:nvPr/>
        </p:nvGrpSpPr>
        <p:grpSpPr>
          <a:xfrm>
            <a:off x="-224289" y="6019464"/>
            <a:ext cx="12645455" cy="646331"/>
            <a:chOff x="0" y="6243753"/>
            <a:chExt cx="12645455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35C32F-A8BD-4D04-A8C0-043ECEFCF305}"/>
                </a:ext>
              </a:extLst>
            </p:cNvPr>
            <p:cNvSpPr txBox="1"/>
            <p:nvPr/>
          </p:nvSpPr>
          <p:spPr>
            <a:xfrm>
              <a:off x="0" y="6243753"/>
              <a:ext cx="12645455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4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14A999E-FD4A-460D-876C-A3F860D6F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136" y="6333378"/>
              <a:ext cx="1048218" cy="508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850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7637578" y="72794"/>
            <a:ext cx="3257729" cy="2265409"/>
          </a:xfrm>
          <a:prstGeom prst="ellipse">
            <a:avLst/>
          </a:prstGeom>
          <a:solidFill>
            <a:srgbClr val="FFFF00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905000" y="969048"/>
            <a:ext cx="0" cy="5279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057403" y="5257800"/>
            <a:ext cx="411297" cy="381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3" y="5181603"/>
            <a:ext cx="4397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3" y="5029203"/>
            <a:ext cx="4397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3" y="4038603"/>
            <a:ext cx="4397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43203"/>
            <a:ext cx="414320" cy="38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34035" y="5634454"/>
            <a:ext cx="168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Targeting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95631" y="4956733"/>
            <a:ext cx="242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Business and Life Skills Training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19802" y="4114803"/>
            <a:ext cx="1954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Savings and Access to Credit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39003" y="2743203"/>
            <a:ext cx="1764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Linkages: formal financial and market connections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29000" y="5181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2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590800" y="5410200"/>
            <a:ext cx="685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10000" y="5410200"/>
            <a:ext cx="381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TextBox 1034"/>
          <p:cNvSpPr txBox="1"/>
          <p:nvPr/>
        </p:nvSpPr>
        <p:spPr>
          <a:xfrm>
            <a:off x="1883608" y="402850"/>
            <a:ext cx="56916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The REAP graduation model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38803" y="4038600"/>
            <a:ext cx="41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3" y="5029200"/>
            <a:ext cx="36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199" y="556009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Conditional Cash Transfer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648200" y="4419600"/>
            <a:ext cx="9144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Connector 1037"/>
          <p:cNvCxnSpPr/>
          <p:nvPr/>
        </p:nvCxnSpPr>
        <p:spPr>
          <a:xfrm flipV="1">
            <a:off x="1906668" y="6248403"/>
            <a:ext cx="7770732" cy="3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TextBox 1044"/>
          <p:cNvSpPr txBox="1"/>
          <p:nvPr/>
        </p:nvSpPr>
        <p:spPr>
          <a:xfrm>
            <a:off x="1905000" y="632460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Pre-intervention</a:t>
            </a:r>
          </a:p>
        </p:txBody>
      </p:sp>
      <p:sp>
        <p:nvSpPr>
          <p:cNvPr id="1047" name="TextBox 1046"/>
          <p:cNvSpPr txBox="1"/>
          <p:nvPr/>
        </p:nvSpPr>
        <p:spPr>
          <a:xfrm>
            <a:off x="3352803" y="6324603"/>
            <a:ext cx="1506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0 months</a:t>
            </a:r>
          </a:p>
        </p:txBody>
      </p:sp>
      <p:sp>
        <p:nvSpPr>
          <p:cNvPr id="1048" name="TextBox 1047"/>
          <p:cNvSpPr txBox="1"/>
          <p:nvPr/>
        </p:nvSpPr>
        <p:spPr>
          <a:xfrm>
            <a:off x="5410200" y="6324603"/>
            <a:ext cx="1146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6 months</a:t>
            </a:r>
          </a:p>
        </p:txBody>
      </p:sp>
      <p:sp>
        <p:nvSpPr>
          <p:cNvPr id="1053" name="TextBox 1052"/>
          <p:cNvSpPr txBox="1"/>
          <p:nvPr/>
        </p:nvSpPr>
        <p:spPr>
          <a:xfrm>
            <a:off x="6781803" y="6324603"/>
            <a:ext cx="1192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1 year</a:t>
            </a:r>
          </a:p>
        </p:txBody>
      </p:sp>
      <p:cxnSp>
        <p:nvCxnSpPr>
          <p:cNvPr id="1057" name="Straight Connector 1056"/>
          <p:cNvCxnSpPr/>
          <p:nvPr/>
        </p:nvCxnSpPr>
        <p:spPr>
          <a:xfrm>
            <a:off x="9157855" y="1257300"/>
            <a:ext cx="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8" name="TextBox 1057"/>
          <p:cNvSpPr txBox="1"/>
          <p:nvPr/>
        </p:nvSpPr>
        <p:spPr>
          <a:xfrm>
            <a:off x="9220209" y="3429000"/>
            <a:ext cx="492443" cy="2286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Program Graduation</a:t>
            </a:r>
          </a:p>
        </p:txBody>
      </p:sp>
      <p:cxnSp>
        <p:nvCxnSpPr>
          <p:cNvPr id="1061" name="Straight Connector 1060"/>
          <p:cNvCxnSpPr/>
          <p:nvPr/>
        </p:nvCxnSpPr>
        <p:spPr>
          <a:xfrm>
            <a:off x="9677400" y="1295400"/>
            <a:ext cx="0" cy="495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2" name="TextBox 1061"/>
          <p:cNvSpPr txBox="1"/>
          <p:nvPr/>
        </p:nvSpPr>
        <p:spPr>
          <a:xfrm>
            <a:off x="8545700" y="633153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2 years</a:t>
            </a:r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410203"/>
            <a:ext cx="414320" cy="38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267200" y="5410200"/>
            <a:ext cx="27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934200" y="2743200"/>
            <a:ext cx="338472" cy="38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6019800" y="3200400"/>
            <a:ext cx="83820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 rot="19298306">
            <a:off x="3172025" y="3779303"/>
            <a:ext cx="2701760" cy="37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Two Years of Mentoring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2209800" y="6172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581400" y="6172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5791200" y="6172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7086600" y="6172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989427" y="484826"/>
            <a:ext cx="2531373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entury Gothic" panose="020B0502020202020204" pitchFamily="34" charset="0"/>
              </a:rPr>
              <a:t>Resilience Leading to Self-Reliance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711193" y="1295400"/>
            <a:ext cx="4469918" cy="38707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292593" y="1295400"/>
            <a:ext cx="888518" cy="14323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 bwMode="auto">
          <a:xfrm>
            <a:off x="4546777" y="5510250"/>
            <a:ext cx="2678545" cy="546606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791203" y="4088443"/>
            <a:ext cx="2389911" cy="672691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1E79688F-69FC-46D5-85A8-2C7B71C7F1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1" t="14782" b="16739"/>
          <a:stretch/>
        </p:blipFill>
        <p:spPr>
          <a:xfrm>
            <a:off x="-1" y="0"/>
            <a:ext cx="2159803" cy="685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A19F76D-B8F2-4D69-B522-73B759C61E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334" y="6225012"/>
            <a:ext cx="1200666" cy="58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58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DC468F-4501-4918-A5D7-B473997A55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" r="19" b="19958"/>
          <a:stretch/>
        </p:blipFill>
        <p:spPr>
          <a:xfrm>
            <a:off x="0" y="-34505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A42998F-782E-4E99-AFE0-C88512777C95}"/>
              </a:ext>
            </a:extLst>
          </p:cNvPr>
          <p:cNvGrpSpPr/>
          <p:nvPr/>
        </p:nvGrpSpPr>
        <p:grpSpPr>
          <a:xfrm>
            <a:off x="-224289" y="6019464"/>
            <a:ext cx="12645455" cy="646331"/>
            <a:chOff x="0" y="6243753"/>
            <a:chExt cx="12645455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35C32F-A8BD-4D04-A8C0-043ECEFCF305}"/>
                </a:ext>
              </a:extLst>
            </p:cNvPr>
            <p:cNvSpPr txBox="1"/>
            <p:nvPr/>
          </p:nvSpPr>
          <p:spPr>
            <a:xfrm>
              <a:off x="0" y="6243753"/>
              <a:ext cx="12645455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4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14A999E-FD4A-460D-876C-A3F860D6F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136" y="6333378"/>
              <a:ext cx="1048218" cy="50858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8268A1F-D92D-4E6E-8D6A-6273F92C477E}"/>
              </a:ext>
            </a:extLst>
          </p:cNvPr>
          <p:cNvSpPr txBox="1"/>
          <p:nvPr/>
        </p:nvSpPr>
        <p:spPr>
          <a:xfrm>
            <a:off x="409573" y="413026"/>
            <a:ext cx="5449604" cy="4585871"/>
          </a:xfrm>
          <a:prstGeom prst="rect">
            <a:avLst/>
          </a:prstGeom>
          <a:solidFill>
            <a:schemeClr val="accent4">
              <a:lumMod val="20000"/>
              <a:lumOff val="80000"/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Our Goal</a:t>
            </a:r>
          </a:p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Increased resilience of households</a:t>
            </a:r>
          </a:p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Women have a greater role in households and communities</a:t>
            </a:r>
          </a:p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Reduce the global cost of relief efforts through disaster aversion</a:t>
            </a:r>
          </a:p>
        </p:txBody>
      </p:sp>
    </p:spTree>
    <p:extLst>
      <p:ext uri="{BB962C8B-B14F-4D97-AF65-F5344CB8AC3E}">
        <p14:creationId xmlns:p14="http://schemas.microsoft.com/office/powerpoint/2010/main" val="1234905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647106-F2AA-472F-A6F9-F53F8EF86A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r="5185"/>
          <a:stretch/>
        </p:blipFill>
        <p:spPr>
          <a:xfrm>
            <a:off x="-34048" y="-558211"/>
            <a:ext cx="12226047" cy="74334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54D8CC-C612-4D81-8795-A6FED3194EBA}"/>
              </a:ext>
            </a:extLst>
          </p:cNvPr>
          <p:cNvSpPr txBox="1"/>
          <p:nvPr/>
        </p:nvSpPr>
        <p:spPr>
          <a:xfrm>
            <a:off x="457200" y="304800"/>
            <a:ext cx="50471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Where We Work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Century Gothic" panose="020B0502020202020204" pitchFamily="34" charset="0"/>
              </a:rPr>
              <a:t>6 counties in Kenya; one district in Uganda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20D1C1-880D-466A-B38F-74F8D26B9BB2}"/>
              </a:ext>
            </a:extLst>
          </p:cNvPr>
          <p:cNvGrpSpPr/>
          <p:nvPr/>
        </p:nvGrpSpPr>
        <p:grpSpPr>
          <a:xfrm>
            <a:off x="-224289" y="6019464"/>
            <a:ext cx="12645455" cy="646331"/>
            <a:chOff x="0" y="6243753"/>
            <a:chExt cx="12645455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2E9EB4-00BE-4B74-8C38-0D187A460885}"/>
                </a:ext>
              </a:extLst>
            </p:cNvPr>
            <p:cNvSpPr txBox="1"/>
            <p:nvPr/>
          </p:nvSpPr>
          <p:spPr>
            <a:xfrm>
              <a:off x="0" y="6243753"/>
              <a:ext cx="12645455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4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5BCF7B6-4D3D-48B4-B534-BDCF0CD24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136" y="6333378"/>
              <a:ext cx="1048218" cy="50858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1D41019-F171-41E3-A2E0-6A2D320D41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863" y="2244132"/>
            <a:ext cx="4613868" cy="4613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B74DFD-65B1-4A74-A125-D277CF0B67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465" y="-342793"/>
            <a:ext cx="4800600" cy="48006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6AEDC6-5823-45CD-848E-EE3F05293807}"/>
              </a:ext>
            </a:extLst>
          </p:cNvPr>
          <p:cNvCxnSpPr>
            <a:cxnSpLocks/>
          </p:cNvCxnSpPr>
          <p:nvPr/>
        </p:nvCxnSpPr>
        <p:spPr>
          <a:xfrm flipV="1">
            <a:off x="7175950" y="2402237"/>
            <a:ext cx="1657328" cy="178067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99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3F569C-6DF5-4FF7-81B6-7B6AAFA284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53"/>
          <a:stretch/>
        </p:blipFill>
        <p:spPr>
          <a:xfrm>
            <a:off x="-224289" y="1"/>
            <a:ext cx="1241628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BD4BE9-E6FF-4942-83EA-7B8921488118}"/>
              </a:ext>
            </a:extLst>
          </p:cNvPr>
          <p:cNvSpPr txBox="1"/>
          <p:nvPr/>
        </p:nvSpPr>
        <p:spPr>
          <a:xfrm>
            <a:off x="-224289" y="3626346"/>
            <a:ext cx="9583423" cy="2800767"/>
          </a:xfrm>
          <a:prstGeom prst="rect">
            <a:avLst/>
          </a:prstGeom>
          <a:solidFill>
            <a:schemeClr val="accent4">
              <a:lumMod val="20000"/>
              <a:lumOff val="80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REACH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Since 2009 enrolled over 15,000 women and launched over 5,000 businesses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In 2017 enrolled 4,555 women in REAP and provided ongoing mentoring to 9,100 women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In 2017 supported 427 active savings groups</a:t>
            </a:r>
          </a:p>
        </p:txBody>
      </p:sp>
    </p:spTree>
    <p:extLst>
      <p:ext uri="{BB962C8B-B14F-4D97-AF65-F5344CB8AC3E}">
        <p14:creationId xmlns:p14="http://schemas.microsoft.com/office/powerpoint/2010/main" val="209568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00F675-0441-4448-8528-BA3D570D39F4}"/>
              </a:ext>
            </a:extLst>
          </p:cNvPr>
          <p:cNvSpPr txBox="1"/>
          <p:nvPr/>
        </p:nvSpPr>
        <p:spPr>
          <a:xfrm>
            <a:off x="1703329" y="1102311"/>
            <a:ext cx="102998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Food security</a:t>
            </a: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No child going to bed without an evening meal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Household members eat two meals a day </a:t>
            </a:r>
          </a:p>
          <a:p>
            <a:pPr lvl="0"/>
            <a:endParaRPr lang="en-US" sz="1400" dirty="0">
              <a:latin typeface="Century Gothic" panose="020B0502020202020204" pitchFamily="34" charset="0"/>
            </a:endParaRPr>
          </a:p>
          <a:p>
            <a:pPr lvl="0"/>
            <a:endParaRPr lang="en-US" sz="1400" dirty="0">
              <a:latin typeface="Century Gothic" panose="020B0502020202020204" pitchFamily="34" charset="0"/>
            </a:endParaRPr>
          </a:p>
          <a:p>
            <a:r>
              <a:rPr lang="en-US" sz="3200" b="1" dirty="0">
                <a:latin typeface="Century Gothic" panose="020B0502020202020204" pitchFamily="34" charset="0"/>
              </a:rPr>
              <a:t>Sustainable Livelihoods</a:t>
            </a: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Productive asset base/value of the BOMA business is 25% higher than the total of original cash transfer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Participant can access multiple productive assets (i.e. a business, livestock)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8E47F5-8DA8-4623-B338-B69C0CB8E968}"/>
              </a:ext>
            </a:extLst>
          </p:cNvPr>
          <p:cNvSpPr txBox="1"/>
          <p:nvPr/>
        </p:nvSpPr>
        <p:spPr>
          <a:xfrm>
            <a:off x="1426243" y="394047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</a:rPr>
              <a:t>Graduation Criteria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123F67-5D65-4BA0-B1B9-830C04DE8BE1}"/>
              </a:ext>
            </a:extLst>
          </p:cNvPr>
          <p:cNvGrpSpPr/>
          <p:nvPr/>
        </p:nvGrpSpPr>
        <p:grpSpPr>
          <a:xfrm>
            <a:off x="-224289" y="6019464"/>
            <a:ext cx="12645455" cy="646331"/>
            <a:chOff x="0" y="6243753"/>
            <a:chExt cx="12645455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0464A3-6A9A-4A5F-9EBE-5F579E59B1F2}"/>
                </a:ext>
              </a:extLst>
            </p:cNvPr>
            <p:cNvSpPr txBox="1"/>
            <p:nvPr/>
          </p:nvSpPr>
          <p:spPr>
            <a:xfrm>
              <a:off x="0" y="6243753"/>
              <a:ext cx="12645455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4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BB53D2-E743-4A8F-81FF-6F28010E7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136" y="6333378"/>
              <a:ext cx="1048218" cy="50858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FED24FC-B3B3-44A5-A5E2-C8E841A16E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1" t="14782" b="16739"/>
          <a:stretch/>
        </p:blipFill>
        <p:spPr>
          <a:xfrm>
            <a:off x="-1" y="0"/>
            <a:ext cx="2159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72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718547-8B09-4D2E-8C76-FD956297ED16}"/>
              </a:ext>
            </a:extLst>
          </p:cNvPr>
          <p:cNvSpPr txBox="1"/>
          <p:nvPr/>
        </p:nvSpPr>
        <p:spPr>
          <a:xfrm>
            <a:off x="1789889" y="1134967"/>
            <a:ext cx="9768633" cy="4338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Shock Preparedness</a:t>
            </a: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Member of a savings group (with formal constitution and credit and loan protocols), has access to credit, min of KES 8000 in committed savings.</a:t>
            </a:r>
          </a:p>
          <a:p>
            <a:pPr lvl="0"/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3200" b="1" dirty="0">
                <a:latin typeface="Century Gothic" panose="020B0502020202020204" pitchFamily="34" charset="0"/>
              </a:rPr>
              <a:t>Human Capital Investment</a:t>
            </a: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All eligible primary school-aged girl children are enrolled in primary school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 has an increased role in household decision making</a:t>
            </a:r>
            <a:endParaRPr lang="en-US" sz="2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8F79E9-56EB-4EDB-8264-9157B15CDA26}"/>
              </a:ext>
            </a:extLst>
          </p:cNvPr>
          <p:cNvSpPr txBox="1"/>
          <p:nvPr/>
        </p:nvSpPr>
        <p:spPr>
          <a:xfrm>
            <a:off x="1526865" y="427081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</a:rPr>
              <a:t>Graduation Criteria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370190-7D80-4C0C-B0D3-AABE78BAF948}"/>
              </a:ext>
            </a:extLst>
          </p:cNvPr>
          <p:cNvGrpSpPr/>
          <p:nvPr/>
        </p:nvGrpSpPr>
        <p:grpSpPr>
          <a:xfrm>
            <a:off x="-224289" y="6019464"/>
            <a:ext cx="12645455" cy="646331"/>
            <a:chOff x="0" y="6243753"/>
            <a:chExt cx="12645455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B53EE8-5B77-4D4A-802F-45F74E0D0115}"/>
                </a:ext>
              </a:extLst>
            </p:cNvPr>
            <p:cNvSpPr txBox="1"/>
            <p:nvPr/>
          </p:nvSpPr>
          <p:spPr>
            <a:xfrm>
              <a:off x="0" y="6243753"/>
              <a:ext cx="12645455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4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AEA1A36-7BC8-4E8E-9F87-952129FFE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136" y="6333378"/>
              <a:ext cx="1048218" cy="50858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70EF6F9-6FA6-4321-BFEE-162ACA3D3D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1" t="14782" b="16739"/>
          <a:stretch/>
        </p:blipFill>
        <p:spPr>
          <a:xfrm>
            <a:off x="-1" y="0"/>
            <a:ext cx="2159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05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8648</TotalTime>
  <Words>1463</Words>
  <Application>Microsoft Office PowerPoint</Application>
  <PresentationFormat>Widescreen</PresentationFormat>
  <Paragraphs>260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Gill Sans</vt:lpstr>
      <vt:lpstr>Times New Roman</vt:lpstr>
      <vt:lpstr>Wingdings</vt:lpstr>
      <vt:lpstr>ヒラギノ角ゴ ProN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Mills</dc:creator>
  <cp:lastModifiedBy>Helena Dalton</cp:lastModifiedBy>
  <cp:revision>150</cp:revision>
  <cp:lastPrinted>2017-10-14T18:31:17Z</cp:lastPrinted>
  <dcterms:created xsi:type="dcterms:W3CDTF">2017-09-26T20:56:05Z</dcterms:created>
  <dcterms:modified xsi:type="dcterms:W3CDTF">2018-07-24T19:13:43Z</dcterms:modified>
</cp:coreProperties>
</file>