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7" r:id="rId3"/>
  </p:sldMasterIdLst>
  <p:notesMasterIdLst>
    <p:notesMasterId r:id="rId12"/>
  </p:notesMasterIdLst>
  <p:handoutMasterIdLst>
    <p:handoutMasterId r:id="rId13"/>
  </p:handoutMasterIdLst>
  <p:sldIdLst>
    <p:sldId id="354" r:id="rId4"/>
    <p:sldId id="329" r:id="rId5"/>
    <p:sldId id="379" r:id="rId6"/>
    <p:sldId id="370" r:id="rId7"/>
    <p:sldId id="381" r:id="rId8"/>
    <p:sldId id="372" r:id="rId9"/>
    <p:sldId id="373" r:id="rId10"/>
    <p:sldId id="36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ai, Duncan (ILRI)" initials="KD(" lastIdx="6" clrIdx="0">
    <p:extLst>
      <p:ext uri="{19B8F6BF-5375-455C-9EA6-DF929625EA0E}">
        <p15:presenceInfo xmlns:p15="http://schemas.microsoft.com/office/powerpoint/2012/main" userId="S-1-5-21-1606980848-162531612-839522115-59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64327" autoAdjust="0"/>
  </p:normalViewPr>
  <p:slideViewPr>
    <p:cSldViewPr>
      <p:cViewPr varScale="1">
        <p:scale>
          <a:sx n="47" d="100"/>
          <a:sy n="47" d="100"/>
        </p:scale>
        <p:origin x="52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1214-ACD3-4F01-A531-A92966866337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697B-B91E-4FB3-A97E-96F6B83B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2118F-E586-4B3C-AB5E-9792CD8FA8F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0A57F-963B-42E2-8F5D-3EB83B7E1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7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6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positive household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Three-tier </a:t>
            </a:r>
            <a:r>
              <a:rPr lang="en-US" sz="1200" b="1" i="1" dirty="0"/>
              <a:t>cap </a:t>
            </a:r>
            <a:r>
              <a:rPr lang="en-US" sz="1200" b="1" i="1" dirty="0" err="1"/>
              <a:t>dev</a:t>
            </a:r>
            <a:r>
              <a:rPr lang="en-US" sz="1200" b="1" i="1" dirty="0"/>
              <a:t> </a:t>
            </a:r>
            <a:r>
              <a:rPr lang="en-US" sz="1200" i="1" dirty="0"/>
              <a:t>strategy targeting all critical constituents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7E10-6CDE-4AF3-934D-8A70D0EA4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6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F52FDE-9A51-4E81-929D-745E80114C3D}" type="slidenum">
              <a:rPr lang="en-US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2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703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  <a:cs typeface="Arial" charset="0"/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03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90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1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297028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7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2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757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81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3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AC9612F-BA49-43CF-AE3F-39823401DCFC}" type="datetimeFigureOut">
              <a:rPr lang="en-US" smtClean="0">
                <a:solidFill>
                  <a:prstClr val="black"/>
                </a:solidFill>
              </a:rPr>
              <a:pPr/>
              <a:t>7/18/2018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88F0F-DC28-4B0C-B426-CD318026CB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6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245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55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02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396215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0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06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38480" y="6543676"/>
            <a:ext cx="89408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5F0500"/>
                </a:buClr>
                <a:defRPr/>
              </a:pP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The presentation has a Creative Commons </a:t>
              </a:r>
              <a:r>
                <a:rPr lang="en-US" sz="900" i="1" dirty="0" err="1">
                  <a:solidFill>
                    <a:prstClr val="black"/>
                  </a:solidFill>
                  <a:latin typeface="Calibri"/>
                </a:rPr>
                <a:t>licence</a:t>
              </a:r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. You are free to re-use or distribute this work, provided credit is given to ILRI.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5257800"/>
            <a:ext cx="955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6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51179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172200"/>
            <a:ext cx="711200" cy="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523133" y="666273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1846984" y="65532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7693"/>
            <a:ext cx="1346631" cy="6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74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13968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1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Polling Question" type="titleOnly" preserve="1">
  <p:cSld name="Interactive Voting Poll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question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43088"/>
            <a:ext cx="10515600" cy="685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  <a:endParaRPr lang="en-GB"/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81288"/>
            <a:ext cx="10515600" cy="356711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1pPr>
            <a:lvl2pPr marL="9715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4pPr>
            <a:lvl5pPr marL="22860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Clock Shape" type="titleOnly" preserve="1">
  <p:cSld name="Interactive Voting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>
          <a:xfrm>
            <a:off x="10922000" y="5905500"/>
            <a:ext cx="846667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0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815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Chart Standard" type="titleOnly" preserve="1">
  <p:cSld name="Interactive Voting Char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Position"/>
          <p:cNvSpPr>
            <a:spLocks noGrp="1"/>
          </p:cNvSpPr>
          <p:nvPr>
            <p:ph type="chart" sz="quarter" idx="10"/>
          </p:nvPr>
        </p:nvSpPr>
        <p:spPr>
          <a:xfrm>
            <a:off x="838200" y="1843088"/>
            <a:ext cx="10515600" cy="4405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11088914" cy="13607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/>
              <a:t>Lessons from Implementing Livestock Insurance in Kenya and Ethiopia</a:t>
            </a:r>
          </a:p>
          <a:p>
            <a:pPr>
              <a:spcAft>
                <a:spcPts val="600"/>
              </a:spcAft>
            </a:pPr>
            <a:endParaRPr lang="en-US" sz="2800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Duncan Khalai, Market &amp; Capacity Development Specialist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International Livestock Research Institute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11507" y="5974896"/>
            <a:ext cx="7620000" cy="985838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Tanzania Insurance Regulatory Authority (TIRA) conference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Dar </a:t>
            </a:r>
            <a:r>
              <a:rPr lang="en-US" sz="1800" b="1" dirty="0" err="1">
                <a:solidFill>
                  <a:schemeClr val="tx1"/>
                </a:solidFill>
              </a:rPr>
              <a:t>esalam</a:t>
            </a:r>
            <a:r>
              <a:rPr lang="en-US" sz="1800" b="1" dirty="0">
                <a:solidFill>
                  <a:schemeClr val="tx1"/>
                </a:solidFill>
              </a:rPr>
              <a:t> – 18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b="1" dirty="0">
                <a:solidFill>
                  <a:schemeClr val="tx1"/>
                </a:solidFill>
              </a:rPr>
              <a:t> July 2018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18" descr="ILRI logo color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9368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:\Logos\c\cgiar\cgiar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0" y="5876926"/>
            <a:ext cx="76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164" y="3589224"/>
            <a:ext cx="12172950" cy="2209800"/>
            <a:chOff x="0" y="3586161"/>
            <a:chExt cx="12172950" cy="2209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586161"/>
              <a:ext cx="2501654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0554" y="3586161"/>
              <a:ext cx="655344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s://cimss.ssec.wisc.edu/satmet/modules/9_global_monitor/images/nasa_satellites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1949" y="3586161"/>
              <a:ext cx="2921001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63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7708" y="1295400"/>
            <a:ext cx="7127524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57200" indent="-514350">
              <a:spcBef>
                <a:spcPts val="600"/>
              </a:spcBef>
              <a:spcAft>
                <a:spcPts val="2400"/>
              </a:spcAft>
              <a:buFont typeface="Times New Roman" pitchFamily="18" charset="0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Precise contract design; </a:t>
            </a:r>
          </a:p>
          <a:p>
            <a:pPr marL="457200" indent="-514350">
              <a:spcBef>
                <a:spcPts val="600"/>
              </a:spcBef>
              <a:spcAft>
                <a:spcPts val="2400"/>
              </a:spcAft>
              <a:buFont typeface="Times New Roman" pitchFamily="18" charset="0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Evidence of value and impact; </a:t>
            </a:r>
          </a:p>
          <a:p>
            <a:pPr marL="457200" indent="-514350">
              <a:spcBef>
                <a:spcPts val="600"/>
              </a:spcBef>
              <a:spcAft>
                <a:spcPts val="2400"/>
              </a:spcAft>
              <a:buFont typeface="Times New Roman" pitchFamily="18" charset="0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Establishing informed effective demand</a:t>
            </a:r>
            <a:r>
              <a:rPr lang="en-US" sz="3200" dirty="0">
                <a:solidFill>
                  <a:prstClr val="black"/>
                </a:solidFill>
              </a:rPr>
              <a:t>; </a:t>
            </a:r>
          </a:p>
          <a:p>
            <a:pPr marL="457200" indent="-514350">
              <a:spcBef>
                <a:spcPts val="600"/>
              </a:spcBef>
              <a:spcAft>
                <a:spcPts val="2400"/>
              </a:spcAft>
              <a:buFont typeface="Times New Roman" pitchFamily="18" charset="0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Low cost, efficient supply chain;</a:t>
            </a:r>
          </a:p>
          <a:p>
            <a:pPr marL="457200" indent="-514350">
              <a:spcBef>
                <a:spcPts val="600"/>
              </a:spcBef>
              <a:spcAft>
                <a:spcPts val="2400"/>
              </a:spcAft>
              <a:buFont typeface="Times New Roman" pitchFamily="18" charset="0"/>
              <a:buAutoNum type="arabicPeriod"/>
            </a:pPr>
            <a:r>
              <a:rPr lang="en-US" sz="3200" b="1" dirty="0">
                <a:solidFill>
                  <a:prstClr val="black"/>
                </a:solidFill>
              </a:rPr>
              <a:t>Policy and institutional infrastructure.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11888559" cy="11430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Components of a Sustainable Index-Insurance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9CD3E-C5DC-460E-8910-23711DE3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562531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7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Precise Contract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73635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Balance between </a:t>
            </a:r>
            <a:r>
              <a:rPr lang="en-US" sz="2400" b="1" dirty="0"/>
              <a:t>precision</a:t>
            </a:r>
            <a:r>
              <a:rPr lang="en-US" sz="2400" dirty="0"/>
              <a:t> (basis risk, value-addition), and </a:t>
            </a:r>
            <a:r>
              <a:rPr lang="en-US" sz="2400" b="1" dirty="0"/>
              <a:t>simplicity</a:t>
            </a:r>
            <a:r>
              <a:rPr lang="en-US" sz="2400" dirty="0"/>
              <a:t> (technical scaling, capacity building)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Capacity to design, understand and administer contracts requires concerted and </a:t>
            </a:r>
            <a:r>
              <a:rPr lang="en-US" sz="2400" b="1" dirty="0"/>
              <a:t>institutionalized capacity building</a:t>
            </a:r>
            <a:r>
              <a:rPr lang="en-US" sz="2400" dirty="0"/>
              <a:t> – beyond tools and training.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Continuous contract refinement; new technologies, data sources, and means of </a:t>
            </a:r>
            <a:r>
              <a:rPr lang="en-US" sz="2400" b="1" dirty="0"/>
              <a:t>validation</a:t>
            </a:r>
            <a:r>
              <a:rPr lang="en-US" sz="2400" dirty="0"/>
              <a:t> could result in considerable improvements in contract precision – </a:t>
            </a:r>
            <a:r>
              <a:rPr lang="en-US" sz="2400" b="1" i="1" dirty="0"/>
              <a:t>E.g. IBLI shift from asset replacement to asset protection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Implementation &amp; scale up requires </a:t>
            </a:r>
            <a:r>
              <a:rPr lang="en-US" sz="2400" b="1" dirty="0"/>
              <a:t>careful analysis </a:t>
            </a:r>
            <a:r>
              <a:rPr lang="en-US" sz="2400" dirty="0"/>
              <a:t>- Not all regions are equally suitable with regard to seasonality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9" name="Imagen 5">
            <a:extLst>
              <a:ext uri="{FF2B5EF4-FFF2-40B4-BE49-F238E27FC236}">
                <a16:creationId xmlns:a16="http://schemas.microsoft.com/office/drawing/2014/main" id="{BD0BA359-8628-4D98-B648-89451CDA7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51" y="1153717"/>
            <a:ext cx="4038600" cy="203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48D5D-181D-403F-B873-A413D5A5FB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51" y="3505200"/>
            <a:ext cx="4042012" cy="3041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37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3628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Evidence of Impact and Value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3170" y="1280470"/>
            <a:ext cx="6009708" cy="495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Methods:</a:t>
            </a:r>
          </a:p>
          <a:p>
            <a:r>
              <a:rPr lang="en-US" sz="2400" dirty="0"/>
              <a:t>Panel survey for impact assessment e.g. ILRI has done 6 rounds since start of IBLI implementation in 2010</a:t>
            </a:r>
          </a:p>
          <a:p>
            <a:r>
              <a:rPr lang="en-US" sz="2400" dirty="0"/>
              <a:t>Monitoring Evaluation and Learning surveys and interactions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Evidence:</a:t>
            </a:r>
          </a:p>
          <a:p>
            <a:r>
              <a:rPr lang="en-US" sz="2400" dirty="0"/>
              <a:t>Wide range of positive household impacts</a:t>
            </a:r>
          </a:p>
          <a:p>
            <a:r>
              <a:rPr lang="en-US" sz="2400" dirty="0"/>
              <a:t>Quantification of risk-coverage precision of contracts</a:t>
            </a:r>
          </a:p>
          <a:p>
            <a:r>
              <a:rPr lang="en-US" sz="2400" dirty="0"/>
              <a:t>Indication of value-for-money for public expenditure  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915" y="6233484"/>
            <a:ext cx="546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references refer to https://ibli.ilri.org/publications/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r="40840"/>
          <a:stretch/>
        </p:blipFill>
        <p:spPr>
          <a:xfrm>
            <a:off x="7121725" y="1711073"/>
            <a:ext cx="3581400" cy="4004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t="48889" b="19013"/>
          <a:stretch/>
        </p:blipFill>
        <p:spPr>
          <a:xfrm>
            <a:off x="10122660" y="1146628"/>
            <a:ext cx="1618129" cy="1698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t="80987"/>
          <a:stretch/>
        </p:blipFill>
        <p:spPr>
          <a:xfrm>
            <a:off x="8264725" y="5715218"/>
            <a:ext cx="1684875" cy="10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3628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Establish Informed Effective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D0BD0-83D2-4EB7-AA6E-6DCC57DA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00200"/>
            <a:ext cx="5604544" cy="4189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D577B4-5C89-4F8F-B63E-ACECD0835AE1}"/>
              </a:ext>
            </a:extLst>
          </p:cNvPr>
          <p:cNvSpPr/>
          <p:nvPr/>
        </p:nvSpPr>
        <p:spPr>
          <a:xfrm>
            <a:off x="141516" y="1295400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Capacity Development, Training, Extension and Marketing at:</a:t>
            </a:r>
          </a:p>
          <a:p>
            <a:endParaRPr lang="en-US" dirty="0"/>
          </a:p>
          <a:p>
            <a:r>
              <a:rPr lang="en-US" sz="2400" b="1" dirty="0"/>
              <a:t>Policy level </a:t>
            </a:r>
            <a:r>
              <a:rPr lang="en-US" sz="2400" dirty="0"/>
              <a:t>- Facilitate supportive Environment in regulation, institutional and policy support, technical assistance, ombudsman</a:t>
            </a:r>
          </a:p>
          <a:p>
            <a:endParaRPr lang="en-US" sz="2400" dirty="0"/>
          </a:p>
          <a:p>
            <a:r>
              <a:rPr lang="en-US" sz="2400" b="1" dirty="0"/>
              <a:t>Service delivery level </a:t>
            </a:r>
            <a:r>
              <a:rPr lang="en-US" sz="2400" dirty="0"/>
              <a:t>– Building capacity of public and private sector e.g. government, Insurance companies, Insurance regulatory Authority </a:t>
            </a:r>
            <a:r>
              <a:rPr lang="en-US" sz="2400" dirty="0" err="1"/>
              <a:t>e.t.c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b="1" dirty="0"/>
              <a:t>Public (client/beneficiary) level </a:t>
            </a:r>
            <a:r>
              <a:rPr lang="en-US" sz="2400" dirty="0"/>
              <a:t>- Client needs to understand the product and trust the delivery mechanism.</a:t>
            </a:r>
          </a:p>
        </p:txBody>
      </p:sp>
    </p:spTree>
    <p:extLst>
      <p:ext uri="{BB962C8B-B14F-4D97-AF65-F5344CB8AC3E}">
        <p14:creationId xmlns:p14="http://schemas.microsoft.com/office/powerpoint/2010/main" val="17080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143000"/>
          </a:xfrm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Low-cost, Efficient Delivery – KLIP Implementation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1516" y="1524000"/>
            <a:ext cx="6487884" cy="5220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Leverage digital technology for cost efficient and effective service delivery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i="1" dirty="0"/>
              <a:t>Examples: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Mobile based sales applications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/>
              <a:t>Mlearning</a:t>
            </a:r>
            <a:r>
              <a:rPr lang="en-US" sz="2400" dirty="0"/>
              <a:t>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eLearning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Electronic registration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Mobile money for pay-outs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Index monitoring app</a:t>
            </a:r>
            <a:endParaRPr lang="en-US" sz="20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i="1" dirty="0"/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3739" y="1275926"/>
            <a:ext cx="1568824" cy="2704403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5999" y="1275926"/>
            <a:ext cx="1524001" cy="270440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010050"/>
            <a:ext cx="5562600" cy="28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0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3628"/>
            <a:ext cx="10972800" cy="1143000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Policy and Institutional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224" y="1934381"/>
            <a:ext cx="5457084" cy="316504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FFD9D46-A7C1-4F1A-954C-6D32E896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53" y="3978151"/>
            <a:ext cx="2129463" cy="27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0F7595-3610-4494-9C8B-53A43E6DE5E1}"/>
              </a:ext>
            </a:extLst>
          </p:cNvPr>
          <p:cNvSpPr/>
          <p:nvPr/>
        </p:nvSpPr>
        <p:spPr>
          <a:xfrm>
            <a:off x="6831034" y="1198544"/>
            <a:ext cx="516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prstClr val="black"/>
                </a:solidFill>
              </a:rPr>
              <a:t>What are the key roles for each sector?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77377-540D-4059-B4CB-D7329F5B32C3}"/>
              </a:ext>
            </a:extLst>
          </p:cNvPr>
          <p:cNvSpPr/>
          <p:nvPr/>
        </p:nvSpPr>
        <p:spPr>
          <a:xfrm>
            <a:off x="3913942" y="5113212"/>
            <a:ext cx="8070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Multiple actors with various functions have been engaged in implementation </a:t>
            </a:r>
            <a:r>
              <a:rPr lang="en-US" sz="2400" b="1" i="1" dirty="0">
                <a:solidFill>
                  <a:prstClr val="black"/>
                </a:solidFill>
              </a:rPr>
              <a:t>i.e. ILRI, World Bank, Insurance Regulatory Authority, Private sector (Insurance companies), Banks, Telecommunication companies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7DE4C-BD3F-4375-8CA0-CB686C538DA9}"/>
              </a:ext>
            </a:extLst>
          </p:cNvPr>
          <p:cNvSpPr/>
          <p:nvPr/>
        </p:nvSpPr>
        <p:spPr>
          <a:xfrm>
            <a:off x="141516" y="2345090"/>
            <a:ext cx="6411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2012 the Government of Kenya set up the National Agricultural Insurance Policy Taskforce  Situational Analysis and recommendations for program development.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1731A-146E-4956-983C-3ABC7E081DBD}"/>
              </a:ext>
            </a:extLst>
          </p:cNvPr>
          <p:cNvSpPr/>
          <p:nvPr/>
        </p:nvSpPr>
        <p:spPr>
          <a:xfrm>
            <a:off x="141516" y="1206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Sustainable, large-scale index insurance program requires a clear and well articulated policy structure </a:t>
            </a:r>
          </a:p>
        </p:txBody>
      </p:sp>
    </p:spTree>
    <p:extLst>
      <p:ext uri="{BB962C8B-B14F-4D97-AF65-F5344CB8AC3E}">
        <p14:creationId xmlns:p14="http://schemas.microsoft.com/office/powerpoint/2010/main" val="114389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0"/>
          <p:cNvSpPr txBox="1">
            <a:spLocks noChangeArrowheads="1"/>
          </p:cNvSpPr>
          <p:nvPr/>
        </p:nvSpPr>
        <p:spPr bwMode="auto">
          <a:xfrm>
            <a:off x="9562523" y="8521989"/>
            <a:ext cx="1206500" cy="1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545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2" descr="IBLI_GroupPhoto_Cropp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0688"/>
            <a:ext cx="12211994" cy="31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TextBox 2"/>
          <p:cNvSpPr txBox="1">
            <a:spLocks noChangeArrowheads="1"/>
          </p:cNvSpPr>
          <p:nvPr/>
        </p:nvSpPr>
        <p:spPr bwMode="auto">
          <a:xfrm>
            <a:off x="2846070" y="6245343"/>
            <a:ext cx="6567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06375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IBLI Policy and Academic Workshop – July 2015</a:t>
            </a:r>
          </a:p>
        </p:txBody>
      </p:sp>
      <p:pic>
        <p:nvPicPr>
          <p:cNvPr id="3078" name="Picture 4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682" y="1867368"/>
            <a:ext cx="1664710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638" y="1989477"/>
            <a:ext cx="882505" cy="5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9" y="1946279"/>
            <a:ext cx="2052205" cy="69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641" y="1163564"/>
            <a:ext cx="930852" cy="8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55" y="1325562"/>
            <a:ext cx="1488642" cy="4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824" y="1919121"/>
            <a:ext cx="1464830" cy="6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134" y="2017623"/>
            <a:ext cx="1117744" cy="5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79" y="1229727"/>
            <a:ext cx="1276494" cy="5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3" y="2714994"/>
            <a:ext cx="1128568" cy="9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568" y="2752226"/>
            <a:ext cx="985664" cy="9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591" y="2865658"/>
            <a:ext cx="1465551" cy="6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6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699" y="2793418"/>
            <a:ext cx="1007538" cy="82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6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685" y="2743200"/>
            <a:ext cx="2049325" cy="9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64" descr="https://upload.wikimedia.org/wikipedia/en/thumb/4/4b/Cornell_University_logo.svg/800px-Cornell_University_logo.svg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134" y="2696907"/>
            <a:ext cx="1231866" cy="9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68" descr="http://www.ciskenya.co.ke/Fsd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63" y="1336208"/>
            <a:ext cx="1327006" cy="4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72" descr="http://www.care-international.org/assets/images/CARE_default_thumb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96" y="1250517"/>
            <a:ext cx="569335" cy="5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74" descr="https://insurance.equitybankgroup.com/images/logo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345" y="1261837"/>
            <a:ext cx="741074" cy="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76" descr="http://www.africarecruit.com/kenyaevent/images/logo-upa.gif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06" y="1151827"/>
            <a:ext cx="855085" cy="61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980" y="2001387"/>
            <a:ext cx="1298864" cy="5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885" y="2793418"/>
            <a:ext cx="1710170" cy="8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" descr="Image result for impact insurance logo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0" b="22774"/>
          <a:stretch>
            <a:fillRect/>
          </a:stretch>
        </p:blipFill>
        <p:spPr bwMode="auto">
          <a:xfrm>
            <a:off x="9064617" y="1190624"/>
            <a:ext cx="1157432" cy="61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580" y="2749143"/>
            <a:ext cx="1620020" cy="9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70" descr="http://sg2000ethiopia.org/img/moa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579" y="1889120"/>
            <a:ext cx="912300" cy="7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14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2657" y="1292369"/>
            <a:ext cx="587375" cy="5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644" y="1937249"/>
            <a:ext cx="852199" cy="6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2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78"/>
            <a:ext cx="925801" cy="10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818" y="5835505"/>
            <a:ext cx="935182" cy="10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90106" y="3628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prstClr val="white"/>
                </a:solidFill>
              </a:rPr>
              <a:t>The IBLI Program is a Collaboration of Many Players</a:t>
            </a:r>
          </a:p>
        </p:txBody>
      </p:sp>
    </p:spTree>
    <p:extLst>
      <p:ext uri="{BB962C8B-B14F-4D97-AF65-F5344CB8AC3E}">
        <p14:creationId xmlns:p14="http://schemas.microsoft.com/office/powerpoint/2010/main" val="3546827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heme/theme1.xml><?xml version="1.0" encoding="utf-8"?>
<a:theme xmlns:a="http://schemas.openxmlformats.org/drawingml/2006/main" name="ilri_powerpoint_template_Feb2013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emeILRI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hemeILRI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468</Words>
  <Application>Microsoft Office PowerPoint</Application>
  <PresentationFormat>Widescreen</PresentationFormat>
  <Paragraphs>69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Verdana</vt:lpstr>
      <vt:lpstr>Wingdings</vt:lpstr>
      <vt:lpstr>ilri_powerpoint_template_Feb2013</vt:lpstr>
      <vt:lpstr>ThemeILRI</vt:lpstr>
      <vt:lpstr>1_ThemeILRI</vt:lpstr>
      <vt:lpstr>PowerPoint Presentation</vt:lpstr>
      <vt:lpstr>PowerPoint Presentation</vt:lpstr>
      <vt:lpstr>Precise Contract Design</vt:lpstr>
      <vt:lpstr>Evidence of Impact and Value</vt:lpstr>
      <vt:lpstr>Establish Informed Effective Demand</vt:lpstr>
      <vt:lpstr>Low-cost, Efficient Delivery – KLIP Implementation</vt:lpstr>
      <vt:lpstr>Policy and Institutional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Mude, Andrew (ILRI)</dc:creator>
  <cp:lastModifiedBy>Khalai, Duncan (ILRI)</cp:lastModifiedBy>
  <cp:revision>171</cp:revision>
  <cp:lastPrinted>2017-05-19T10:22:33Z</cp:lastPrinted>
  <dcterms:created xsi:type="dcterms:W3CDTF">2015-06-06T09:33:08Z</dcterms:created>
  <dcterms:modified xsi:type="dcterms:W3CDTF">2018-07-18T03:47:47Z</dcterms:modified>
</cp:coreProperties>
</file>