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03" r:id="rId2"/>
    <p:sldId id="301" r:id="rId3"/>
    <p:sldId id="304" r:id="rId4"/>
    <p:sldId id="256" r:id="rId5"/>
    <p:sldId id="286" r:id="rId6"/>
    <p:sldId id="285" r:id="rId7"/>
    <p:sldId id="268" r:id="rId8"/>
    <p:sldId id="276" r:id="rId9"/>
    <p:sldId id="275" r:id="rId10"/>
    <p:sldId id="278" r:id="rId11"/>
    <p:sldId id="288" r:id="rId12"/>
    <p:sldId id="277" r:id="rId13"/>
    <p:sldId id="279" r:id="rId14"/>
    <p:sldId id="302" r:id="rId15"/>
    <p:sldId id="309" r:id="rId16"/>
    <p:sldId id="289" r:id="rId17"/>
    <p:sldId id="290" r:id="rId18"/>
    <p:sldId id="291" r:id="rId19"/>
    <p:sldId id="292" r:id="rId20"/>
    <p:sldId id="293" r:id="rId21"/>
    <p:sldId id="294" r:id="rId22"/>
    <p:sldId id="295" r:id="rId23"/>
    <p:sldId id="296" r:id="rId24"/>
    <p:sldId id="280" r:id="rId25"/>
    <p:sldId id="305" r:id="rId26"/>
    <p:sldId id="271" r:id="rId27"/>
    <p:sldId id="272" r:id="rId28"/>
    <p:sldId id="265" r:id="rId29"/>
    <p:sldId id="298"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22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3A06C-09F3-7047-B7CE-1EF622E3FEDE}" type="datetimeFigureOut">
              <a:rPr lang="en-US" smtClean="0"/>
              <a:t>18/07/18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594AB-62CC-3A45-B18D-514A445B8D12}" type="slidenum">
              <a:rPr lang="en-US" smtClean="0"/>
              <a:t>‹#›</a:t>
            </a:fld>
            <a:endParaRPr lang="en-US"/>
          </a:p>
        </p:txBody>
      </p:sp>
    </p:spTree>
    <p:extLst>
      <p:ext uri="{BB962C8B-B14F-4D97-AF65-F5344CB8AC3E}">
        <p14:creationId xmlns:p14="http://schemas.microsoft.com/office/powerpoint/2010/main" val="1971939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414" y="8543505"/>
            <a:ext cx="2972098" cy="449110"/>
          </a:xfrm>
          <a:prstGeom prst="rect">
            <a:avLst/>
          </a:prstGeom>
          <a:noFill/>
          <a:ln w="9525">
            <a:noFill/>
            <a:miter lim="800000"/>
            <a:headEnd/>
            <a:tailEnd/>
          </a:ln>
        </p:spPr>
        <p:txBody>
          <a:bodyPr lIns="96647" tIns="48324" rIns="96647" bIns="48324" anchor="b"/>
          <a:lstStyle/>
          <a:p>
            <a:fld id="{CC7427B4-A83D-491C-8984-9A6C771D5300}" type="slidenum">
              <a:rPr lang="es-ES" sz="1300">
                <a:solidFill>
                  <a:schemeClr val="tx1"/>
                </a:solidFill>
              </a:rPr>
              <a:pPr/>
              <a:t>6</a:t>
            </a:fld>
            <a:endParaRPr lang="es-ES" sz="1300">
              <a:solidFill>
                <a:schemeClr val="tx1"/>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lIns="96647" tIns="48324" rIns="96647" bIns="48324"/>
          <a:lstStyle/>
          <a:p>
            <a:pPr eaLnBrk="1" hangingPunct="1"/>
            <a:endParaRPr lang="es-ES" smtClean="0"/>
          </a:p>
        </p:txBody>
      </p:sp>
    </p:spTree>
    <p:extLst>
      <p:ext uri="{BB962C8B-B14F-4D97-AF65-F5344CB8AC3E}">
        <p14:creationId xmlns:p14="http://schemas.microsoft.com/office/powerpoint/2010/main" val="348099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0608DE3-6292-435B-85F0-F6D94FA6425B}" type="slidenum">
              <a:rPr lang="es-ES" smtClean="0"/>
              <a:pPr/>
              <a:t>9</a:t>
            </a:fld>
            <a:endParaRPr lang="es-E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332843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594AB-62CC-3A45-B18D-514A445B8D12}" type="slidenum">
              <a:rPr lang="en-US" smtClean="0"/>
              <a:t>15</a:t>
            </a:fld>
            <a:endParaRPr lang="en-US"/>
          </a:p>
        </p:txBody>
      </p:sp>
    </p:spTree>
    <p:extLst>
      <p:ext uri="{BB962C8B-B14F-4D97-AF65-F5344CB8AC3E}">
        <p14:creationId xmlns:p14="http://schemas.microsoft.com/office/powerpoint/2010/main" val="204122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FDC882A-406E-3346-B567-25FBB59807D0}" type="datetimeFigureOut">
              <a:rPr lang="en-US" smtClean="0"/>
              <a:t>18/07/18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105208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DC882A-406E-3346-B567-25FBB59807D0}" type="datetimeFigureOut">
              <a:rPr lang="en-US" smtClean="0"/>
              <a:t>18/07/18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262631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DC882A-406E-3346-B567-25FBB59807D0}" type="datetimeFigureOut">
              <a:rPr lang="en-US" smtClean="0"/>
              <a:t>18/07/18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346753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DC882A-406E-3346-B567-25FBB59807D0}" type="datetimeFigureOut">
              <a:rPr lang="en-US" smtClean="0"/>
              <a:t>18/07/18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162871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FDC882A-406E-3346-B567-25FBB59807D0}" type="datetimeFigureOut">
              <a:rPr lang="en-US" smtClean="0"/>
              <a:t>18/07/18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31697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FDC882A-406E-3346-B567-25FBB59807D0}" type="datetimeFigureOut">
              <a:rPr lang="en-US" smtClean="0"/>
              <a:t>18/07/18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190801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FDC882A-406E-3346-B567-25FBB59807D0}" type="datetimeFigureOut">
              <a:rPr lang="en-US" smtClean="0"/>
              <a:t>18/07/18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137165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FDC882A-406E-3346-B567-25FBB59807D0}" type="datetimeFigureOut">
              <a:rPr lang="en-US" smtClean="0"/>
              <a:t>18/07/18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380431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C882A-406E-3346-B567-25FBB59807D0}" type="datetimeFigureOut">
              <a:rPr lang="en-US" smtClean="0"/>
              <a:t>18/07/18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140306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FDC882A-406E-3346-B567-25FBB59807D0}" type="datetimeFigureOut">
              <a:rPr lang="en-US" smtClean="0"/>
              <a:t>18/07/18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2243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FDC882A-406E-3346-B567-25FBB59807D0}" type="datetimeFigureOut">
              <a:rPr lang="en-US" smtClean="0"/>
              <a:t>18/07/18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9DF7A-EB9D-A94D-A54A-A41B9AF347C1}" type="slidenum">
              <a:rPr lang="en-US" smtClean="0"/>
              <a:t>‹#›</a:t>
            </a:fld>
            <a:endParaRPr lang="en-US"/>
          </a:p>
        </p:txBody>
      </p:sp>
    </p:spTree>
    <p:extLst>
      <p:ext uri="{BB962C8B-B14F-4D97-AF65-F5344CB8AC3E}">
        <p14:creationId xmlns:p14="http://schemas.microsoft.com/office/powerpoint/2010/main" val="7606396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C882A-406E-3346-B567-25FBB59807D0}" type="datetimeFigureOut">
              <a:rPr lang="en-US" smtClean="0"/>
              <a:t>18/07/18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9DF7A-EB9D-A94D-A54A-A41B9AF347C1}" type="slidenum">
              <a:rPr lang="en-US" smtClean="0"/>
              <a:t>‹#›</a:t>
            </a:fld>
            <a:endParaRPr lang="en-US"/>
          </a:p>
        </p:txBody>
      </p:sp>
    </p:spTree>
    <p:extLst>
      <p:ext uri="{BB962C8B-B14F-4D97-AF65-F5344CB8AC3E}">
        <p14:creationId xmlns:p14="http://schemas.microsoft.com/office/powerpoint/2010/main" val="122966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1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oleObject" Target="file:///\\localhost\Users\richardkyuma\Desktop\Macintosh%20HD:Users:richardkyuma:Documents:KLIP%20programme%202016:KLIP%20Progress%20reports:KILP%20progress%20and%20achievements-%20November2017.docx!OLE_LINK1" TargetMode="External"/><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9.gif"/><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2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2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image" Target="../media/image1.gif"/><Relationship Id="rId6" Type="http://schemas.openxmlformats.org/officeDocument/2006/relationships/image" Target="../media/image4.png"/><Relationship Id="rId1" Type="http://schemas.openxmlformats.org/officeDocument/2006/relationships/tags" Target="../tags/tag4.xml"/><Relationship Id="rId2"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gif"/><Relationship Id="rId1" Type="http://schemas.openxmlformats.org/officeDocument/2006/relationships/tags" Target="../tags/tag6.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56145"/>
            <a:ext cx="7772400" cy="1755775"/>
          </a:xfrm>
        </p:spPr>
        <p:txBody>
          <a:bodyPr>
            <a:normAutofit/>
          </a:bodyPr>
          <a:lstStyle/>
          <a:p>
            <a:r>
              <a:rPr lang="en-US" b="1" dirty="0" smtClean="0"/>
              <a:t>KENYA LIVESTOCK INSURANCE PROGRAM</a:t>
            </a:r>
            <a:endParaRPr lang="en-US" b="1" dirty="0"/>
          </a:p>
        </p:txBody>
      </p:sp>
      <p:grpSp>
        <p:nvGrpSpPr>
          <p:cNvPr id="5" name="Group 19"/>
          <p:cNvGrpSpPr>
            <a:grpSpLocks/>
          </p:cNvGrpSpPr>
          <p:nvPr>
            <p:custDataLst>
              <p:tags r:id="rId1"/>
            </p:custDataLst>
          </p:nvPr>
        </p:nvGrpSpPr>
        <p:grpSpPr bwMode="auto">
          <a:xfrm>
            <a:off x="0" y="-14288"/>
            <a:ext cx="1085850" cy="6872288"/>
            <a:chOff x="33" y="-9"/>
            <a:chExt cx="684" cy="4252"/>
          </a:xfrm>
        </p:grpSpPr>
        <p:grpSp>
          <p:nvGrpSpPr>
            <p:cNvPr id="6" name="Group 13"/>
            <p:cNvGrpSpPr>
              <a:grpSpLocks/>
            </p:cNvGrpSpPr>
            <p:nvPr/>
          </p:nvGrpSpPr>
          <p:grpSpPr bwMode="auto">
            <a:xfrm>
              <a:off x="33" y="19"/>
              <a:ext cx="192" cy="4224"/>
              <a:chOff x="0" y="48"/>
              <a:chExt cx="192" cy="4320"/>
            </a:xfrm>
          </p:grpSpPr>
          <p:sp>
            <p:nvSpPr>
              <p:cNvPr id="8"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9"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10"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7"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pic>
        <p:nvPicPr>
          <p:cNvPr id="11" name="Picture 10" descr="KENYAN LOGO"/>
          <p:cNvPicPr>
            <a:picLocks noChangeAspect="1" noChangeArrowheads="1"/>
          </p:cNvPicPr>
          <p:nvPr/>
        </p:nvPicPr>
        <p:blipFill>
          <a:blip r:embed="rId4" cstate="print"/>
          <a:srcRect/>
          <a:stretch>
            <a:fillRect/>
          </a:stretch>
        </p:blipFill>
        <p:spPr bwMode="auto">
          <a:xfrm>
            <a:off x="6934200" y="4724400"/>
            <a:ext cx="2209800" cy="2133600"/>
          </a:xfrm>
          <a:prstGeom prst="rect">
            <a:avLst/>
          </a:prstGeom>
          <a:noFill/>
          <a:ln w="9525">
            <a:noFill/>
            <a:miter lim="800000"/>
            <a:headEnd/>
            <a:tailEnd/>
          </a:ln>
        </p:spPr>
      </p:pic>
      <p:sp>
        <p:nvSpPr>
          <p:cNvPr id="4" name="Rectangle 3"/>
          <p:cNvSpPr/>
          <p:nvPr/>
        </p:nvSpPr>
        <p:spPr>
          <a:xfrm>
            <a:off x="1612102" y="6172200"/>
            <a:ext cx="5322098" cy="584775"/>
          </a:xfrm>
          <a:prstGeom prst="rect">
            <a:avLst/>
          </a:prstGeom>
        </p:spPr>
        <p:txBody>
          <a:bodyPr wrap="none">
            <a:spAutoFit/>
          </a:bodyPr>
          <a:lstStyle/>
          <a:p>
            <a:pPr>
              <a:defRPr/>
            </a:pPr>
            <a:r>
              <a:rPr lang="en-US" sz="3200" b="1" dirty="0"/>
              <a:t>State Department of Livestock</a:t>
            </a:r>
          </a:p>
        </p:txBody>
      </p:sp>
      <p:sp>
        <p:nvSpPr>
          <p:cNvPr id="12" name="TextBox 11"/>
          <p:cNvSpPr txBox="1"/>
          <p:nvPr/>
        </p:nvSpPr>
        <p:spPr>
          <a:xfrm>
            <a:off x="3082321" y="5281484"/>
            <a:ext cx="2803397" cy="646331"/>
          </a:xfrm>
          <a:prstGeom prst="rect">
            <a:avLst/>
          </a:prstGeom>
          <a:noFill/>
        </p:spPr>
        <p:txBody>
          <a:bodyPr wrap="none" rtlCol="0">
            <a:spAutoFit/>
          </a:bodyPr>
          <a:lstStyle/>
          <a:p>
            <a:pPr>
              <a:defRPr/>
            </a:pPr>
            <a:r>
              <a:rPr lang="en-US" dirty="0" smtClean="0"/>
              <a:t> Richard Kyuma, PhD., OGW</a:t>
            </a:r>
            <a:endParaRPr lang="en-US" dirty="0"/>
          </a:p>
          <a:p>
            <a:pPr>
              <a:defRPr/>
            </a:pPr>
            <a:r>
              <a:rPr lang="en-US" dirty="0"/>
              <a:t>KLIP Program Coordinator</a:t>
            </a:r>
          </a:p>
        </p:txBody>
      </p:sp>
      <p:sp>
        <p:nvSpPr>
          <p:cNvPr id="13" name="Subtitle 12"/>
          <p:cNvSpPr>
            <a:spLocks noGrp="1"/>
          </p:cNvSpPr>
          <p:nvPr>
            <p:ph type="subTitle" idx="1"/>
          </p:nvPr>
        </p:nvSpPr>
        <p:spPr>
          <a:xfrm>
            <a:off x="1085850" y="2652071"/>
            <a:ext cx="6400800" cy="1752600"/>
          </a:xfrm>
        </p:spPr>
        <p:txBody>
          <a:bodyPr>
            <a:normAutofit/>
          </a:bodyPr>
          <a:lstStyle/>
          <a:p>
            <a:r>
              <a:rPr lang="en-GB" b="1" dirty="0"/>
              <a:t>Sharing KLIP  Experiences with the Government of </a:t>
            </a:r>
            <a:r>
              <a:rPr lang="en-GB" b="1" dirty="0" smtClean="0"/>
              <a:t>Tanzania</a:t>
            </a:r>
            <a:endParaRPr lang="en-GB" b="1" dirty="0"/>
          </a:p>
          <a:p>
            <a:r>
              <a:rPr lang="en-GB" b="1" i="1" dirty="0" smtClean="0"/>
              <a:t>19/7/2018</a:t>
            </a:r>
            <a:endParaRPr lang="en-US" i="1" dirty="0" smtClean="0"/>
          </a:p>
        </p:txBody>
      </p:sp>
    </p:spTree>
    <p:extLst>
      <p:ext uri="{BB962C8B-B14F-4D97-AF65-F5344CB8AC3E}">
        <p14:creationId xmlns:p14="http://schemas.microsoft.com/office/powerpoint/2010/main" val="31255534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7033"/>
            <a:ext cx="8209149" cy="6839633"/>
          </a:xfrm>
          <a:prstGeom prst="rect">
            <a:avLst/>
          </a:prstGeom>
        </p:spPr>
      </p:pic>
    </p:spTree>
    <p:extLst>
      <p:ext uri="{BB962C8B-B14F-4D97-AF65-F5344CB8AC3E}">
        <p14:creationId xmlns:p14="http://schemas.microsoft.com/office/powerpoint/2010/main" val="276563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0" y="864808"/>
            <a:ext cx="9144000" cy="830997"/>
          </a:xfrm>
          <a:prstGeom prst="rect">
            <a:avLst/>
          </a:prstGeom>
          <a:noFill/>
          <a:ln w="9525">
            <a:noFill/>
            <a:miter lim="800000"/>
            <a:headEnd/>
            <a:tailEnd/>
          </a:ln>
        </p:spPr>
        <p:txBody>
          <a:bodyPr wrap="square">
            <a:spAutoFit/>
          </a:bodyPr>
          <a:lstStyle/>
          <a:p>
            <a:pPr marL="171450" indent="-171450" algn="ctr">
              <a:spcAft>
                <a:spcPts val="400"/>
              </a:spcAft>
              <a:buClr>
                <a:srgbClr val="632523"/>
              </a:buClr>
              <a:buFont typeface="Wingdings" pitchFamily="2" charset="2"/>
              <a:buChar char="§"/>
              <a:tabLst>
                <a:tab pos="457200" algn="l"/>
              </a:tabLst>
            </a:pPr>
            <a:r>
              <a:rPr lang="en-US" sz="2400" b="1" dirty="0" smtClean="0">
                <a:latin typeface="Garamond" pitchFamily="18" charset="0"/>
                <a:cs typeface="Times New Roman" pitchFamily="18" charset="0"/>
              </a:rPr>
              <a:t>The KLIP color legend below describes the state of the index in a simple and easy to understand format.</a:t>
            </a:r>
          </a:p>
        </p:txBody>
      </p:sp>
      <p:sp>
        <p:nvSpPr>
          <p:cNvPr id="6" name="TextBox 21"/>
          <p:cNvSpPr txBox="1">
            <a:spLocks noChangeArrowheads="1"/>
          </p:cNvSpPr>
          <p:nvPr/>
        </p:nvSpPr>
        <p:spPr bwMode="auto">
          <a:xfrm>
            <a:off x="41119" y="13677"/>
            <a:ext cx="9102881" cy="584776"/>
          </a:xfrm>
          <a:prstGeom prst="rect">
            <a:avLst/>
          </a:prstGeom>
          <a:noFill/>
          <a:ln w="9525">
            <a:noFill/>
            <a:miter lim="800000"/>
            <a:headEnd/>
            <a:tailEnd/>
          </a:ln>
        </p:spPr>
        <p:txBody>
          <a:bodyPr wrap="square">
            <a:spAutoFit/>
          </a:bodyPr>
          <a:lstStyle/>
          <a:p>
            <a:pPr algn="ctr"/>
            <a:r>
              <a:rPr lang="en-US" sz="3200" b="1" dirty="0" smtClean="0"/>
              <a:t>Legend for the state of KLIP/IBLI Index</a:t>
            </a:r>
            <a:endParaRPr lang="en-US" sz="3200" b="1" dirty="0"/>
          </a:p>
        </p:txBody>
      </p:sp>
      <p:sp>
        <p:nvSpPr>
          <p:cNvPr id="7" name="TextBox 6"/>
          <p:cNvSpPr txBox="1"/>
          <p:nvPr/>
        </p:nvSpPr>
        <p:spPr>
          <a:xfrm>
            <a:off x="2603719" y="17159665"/>
            <a:ext cx="9931401" cy="1323439"/>
          </a:xfrm>
          <a:prstGeom prst="rect">
            <a:avLst/>
          </a:prstGeom>
          <a:noFill/>
          <a:ln>
            <a:solidFill>
              <a:schemeClr val="tx1"/>
            </a:solidFill>
          </a:ln>
        </p:spPr>
        <p:txBody>
          <a:bodyPr wrap="square" rtlCol="0">
            <a:spAutoFit/>
          </a:bodyPr>
          <a:lstStyle/>
          <a:p>
            <a:pPr marL="342900" lvl="0" indent="-342900" algn="just">
              <a:buFont typeface="Arial" pitchFamily="34" charset="0"/>
              <a:buChar char="•"/>
            </a:pPr>
            <a:r>
              <a:rPr lang="en-US" sz="2000" b="1" dirty="0">
                <a:solidFill>
                  <a:prstClr val="black"/>
                </a:solidFill>
                <a:latin typeface="Times New Roman" pitchFamily="18" charset="0"/>
                <a:cs typeface="Times New Roman" pitchFamily="18" charset="0"/>
              </a:rPr>
              <a:t>Payouts are made only if the index is below the 20</a:t>
            </a:r>
            <a:r>
              <a:rPr lang="en-US" sz="2000" b="1" baseline="30000" dirty="0">
                <a:solidFill>
                  <a:prstClr val="black"/>
                </a:solidFill>
                <a:latin typeface="Times New Roman" pitchFamily="18" charset="0"/>
                <a:cs typeface="Times New Roman" pitchFamily="18" charset="0"/>
              </a:rPr>
              <a:t>th</a:t>
            </a:r>
            <a:r>
              <a:rPr lang="en-US" sz="2000" b="1" dirty="0">
                <a:solidFill>
                  <a:prstClr val="black"/>
                </a:solidFill>
                <a:latin typeface="Times New Roman" pitchFamily="18" charset="0"/>
                <a:cs typeface="Times New Roman" pitchFamily="18" charset="0"/>
              </a:rPr>
              <a:t> percentile</a:t>
            </a:r>
          </a:p>
          <a:p>
            <a:pPr lvl="0" algn="just"/>
            <a:endParaRPr lang="en-US" sz="2000" b="1" dirty="0">
              <a:solidFill>
                <a:prstClr val="black"/>
              </a:solidFill>
              <a:latin typeface="Times New Roman" pitchFamily="18" charset="0"/>
              <a:cs typeface="Times New Roman" pitchFamily="18" charset="0"/>
            </a:endParaRPr>
          </a:p>
          <a:p>
            <a:pPr marL="342900" lvl="0" indent="-342900" algn="just">
              <a:buFont typeface="Arial" pitchFamily="34" charset="0"/>
              <a:buChar char="•"/>
            </a:pPr>
            <a:r>
              <a:rPr lang="en-US" sz="2000" b="1" dirty="0">
                <a:solidFill>
                  <a:prstClr val="black"/>
                </a:solidFill>
                <a:latin typeface="Times New Roman" pitchFamily="18" charset="0"/>
                <a:cs typeface="Times New Roman" pitchFamily="18" charset="0"/>
              </a:rPr>
              <a:t>For the February 2016 period, payouts </a:t>
            </a:r>
            <a:r>
              <a:rPr lang="en-US" sz="2000" b="1" dirty="0" smtClean="0">
                <a:solidFill>
                  <a:prstClr val="black"/>
                </a:solidFill>
                <a:latin typeface="Times New Roman" pitchFamily="18" charset="0"/>
                <a:cs typeface="Times New Roman" pitchFamily="18" charset="0"/>
              </a:rPr>
              <a:t>triggered for Diff and Bute Divisions only</a:t>
            </a:r>
            <a:endParaRPr lang="en-US" sz="2000" b="1" i="1" dirty="0">
              <a:solidFill>
                <a:prstClr val="black"/>
              </a:solidFill>
              <a:latin typeface="Times New Roman" pitchFamily="18" charset="0"/>
              <a:cs typeface="Times New Roman" pitchFamily="18" charset="0"/>
            </a:endParaRPr>
          </a:p>
          <a:p>
            <a:pPr lvl="0"/>
            <a:endParaRPr lang="en-US" sz="2000" b="1" dirty="0">
              <a:solidFill>
                <a:prstClr val="black"/>
              </a:solidFill>
              <a:latin typeface="Times New Roman" pitchFamily="18" charset="0"/>
              <a:cs typeface="Times New Roman" pitchFamily="18" charset="0"/>
            </a:endParaRPr>
          </a:p>
        </p:txBody>
      </p:sp>
      <p:graphicFrame>
        <p:nvGraphicFramePr>
          <p:cNvPr id="8" name="Group 440"/>
          <p:cNvGraphicFramePr>
            <a:graphicFrameLocks noGrp="1"/>
          </p:cNvGraphicFramePr>
          <p:nvPr>
            <p:extLst>
              <p:ext uri="{D42A27DB-BD31-4B8C-83A1-F6EECF244321}">
                <p14:modId xmlns:p14="http://schemas.microsoft.com/office/powerpoint/2010/main" val="2670528793"/>
              </p:ext>
            </p:extLst>
          </p:nvPr>
        </p:nvGraphicFramePr>
        <p:xfrm>
          <a:off x="41119" y="1719864"/>
          <a:ext cx="9102882" cy="5212080"/>
        </p:xfrm>
        <a:graphic>
          <a:graphicData uri="http://schemas.openxmlformats.org/drawingml/2006/table">
            <a:tbl>
              <a:tblPr/>
              <a:tblGrid>
                <a:gridCol w="1184480"/>
                <a:gridCol w="7918402"/>
              </a:tblGrid>
              <a:tr h="429455">
                <a:tc>
                  <a:txBody>
                    <a:bodyPr/>
                    <a:lstStyle/>
                    <a:p>
                      <a:pPr marL="0" marR="0" lvl="0" indent="0" algn="ctr" defTabSz="206375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Garamond" pitchFamily="18" charset="0"/>
                          <a:cs typeface="Times New Roman" pitchFamily="18" charset="0"/>
                        </a:rPr>
                        <a:t>Green</a:t>
                      </a:r>
                      <a:endParaRPr kumimoji="0" lang="en-GB" sz="2000" b="0" i="0" u="none" strike="noStrike" cap="none" normalizeH="0" baseline="0" dirty="0" smtClean="0">
                        <a:ln>
                          <a:noFill/>
                        </a:ln>
                        <a:solidFill>
                          <a:schemeClr val="tx1"/>
                        </a:solidFill>
                        <a:effectLst/>
                        <a:latin typeface="Garamond"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206375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Good forage availability. Represents between 65</a:t>
                      </a:r>
                      <a:r>
                        <a:rPr kumimoji="0" lang="en-US" sz="2400" b="0" i="0" u="none" strike="noStrike" cap="none" normalizeH="0" baseline="30000" dirty="0" smtClean="0">
                          <a:ln>
                            <a:noFill/>
                          </a:ln>
                          <a:solidFill>
                            <a:schemeClr val="tx1"/>
                          </a:solidFill>
                          <a:effectLst/>
                          <a:latin typeface="Garamond" pitchFamily="18" charset="0"/>
                          <a:cs typeface="Times New Roman" pitchFamily="18" charset="0"/>
                        </a:rPr>
                        <a:t>th</a:t>
                      </a: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 -100</a:t>
                      </a:r>
                      <a:r>
                        <a:rPr kumimoji="0" lang="en-US" sz="2400" b="0" i="0" u="none" strike="noStrike" cap="none" normalizeH="0" baseline="30000" dirty="0" smtClean="0">
                          <a:ln>
                            <a:noFill/>
                          </a:ln>
                          <a:solidFill>
                            <a:schemeClr val="tx1"/>
                          </a:solidFill>
                          <a:effectLst/>
                          <a:latin typeface="Garamond" pitchFamily="18" charset="0"/>
                          <a:cs typeface="Times New Roman" pitchFamily="18" charset="0"/>
                        </a:rPr>
                        <a:t>th</a:t>
                      </a: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  percentile of forage conditions over time. This is above normal and stable forage condition.</a:t>
                      </a:r>
                      <a:endParaRPr kumimoji="0" lang="en-GB" sz="2400" b="0"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126">
                <a:tc>
                  <a:txBody>
                    <a:bodyPr/>
                    <a:lstStyle/>
                    <a:p>
                      <a:pPr marL="0" marR="0" lvl="0" indent="0" algn="ctr" defTabSz="206375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Garamond" pitchFamily="18" charset="0"/>
                          <a:cs typeface="Times New Roman" pitchFamily="18" charset="0"/>
                        </a:rPr>
                        <a:t>Yellow</a:t>
                      </a:r>
                      <a:endParaRPr kumimoji="0" lang="en-GB" sz="2000" b="0" i="0" u="none" strike="noStrike" cap="none" normalizeH="0" baseline="0" dirty="0" smtClean="0">
                        <a:ln>
                          <a:noFill/>
                        </a:ln>
                        <a:solidFill>
                          <a:schemeClr val="tx1"/>
                        </a:solidFill>
                        <a:effectLst/>
                        <a:latin typeface="Garamond"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206375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Forage conditions fall between 45</a:t>
                      </a:r>
                      <a:r>
                        <a:rPr kumimoji="0" lang="en-US" sz="2400" b="0" i="0" u="none" strike="noStrike" cap="none" normalizeH="0" baseline="30000" dirty="0" smtClean="0">
                          <a:ln>
                            <a:noFill/>
                          </a:ln>
                          <a:solidFill>
                            <a:schemeClr val="tx1"/>
                          </a:solidFill>
                          <a:effectLst/>
                          <a:latin typeface="Garamond" pitchFamily="18" charset="0"/>
                          <a:cs typeface="Times New Roman" pitchFamily="18" charset="0"/>
                        </a:rPr>
                        <a:t>th</a:t>
                      </a: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  to 65</a:t>
                      </a:r>
                      <a:r>
                        <a:rPr kumimoji="0" lang="en-US" sz="2400" b="0" i="0" u="none" strike="noStrike" cap="none" normalizeH="0" baseline="30000" dirty="0" smtClean="0">
                          <a:ln>
                            <a:noFill/>
                          </a:ln>
                          <a:solidFill>
                            <a:schemeClr val="tx1"/>
                          </a:solidFill>
                          <a:effectLst/>
                          <a:latin typeface="Garamond" pitchFamily="18" charset="0"/>
                          <a:cs typeface="Times New Roman" pitchFamily="18" charset="0"/>
                        </a:rPr>
                        <a:t>th</a:t>
                      </a: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  percentiles. Here, the forage situation is around or slightly above normal. </a:t>
                      </a:r>
                      <a:endParaRPr kumimoji="0" lang="en-GB" sz="2400" b="0"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1545">
                <a:tc>
                  <a:txBody>
                    <a:bodyPr/>
                    <a:lstStyle/>
                    <a:p>
                      <a:pPr marL="0" marR="0" lvl="0" indent="0" algn="ctr" defTabSz="206375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Garamond" pitchFamily="18" charset="0"/>
                          <a:cs typeface="Times New Roman" pitchFamily="18" charset="0"/>
                        </a:rPr>
                        <a:t>Orange</a:t>
                      </a:r>
                      <a:endParaRPr kumimoji="0" lang="en-GB" sz="2000" b="0" i="0" u="none" strike="noStrike" cap="none" normalizeH="0" baseline="0" dirty="0" smtClean="0">
                        <a:ln>
                          <a:noFill/>
                        </a:ln>
                        <a:solidFill>
                          <a:schemeClr val="tx1"/>
                        </a:solidFill>
                        <a:effectLst/>
                        <a:latin typeface="Garamond"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206375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Forage conditions are between 30</a:t>
                      </a:r>
                      <a:r>
                        <a:rPr kumimoji="0" lang="en-US" sz="2400" b="0" i="0" u="none" strike="noStrike" cap="none" normalizeH="0" baseline="30000" dirty="0" smtClean="0">
                          <a:ln>
                            <a:noFill/>
                          </a:ln>
                          <a:solidFill>
                            <a:schemeClr val="tx1"/>
                          </a:solidFill>
                          <a:effectLst/>
                          <a:latin typeface="Garamond" pitchFamily="18" charset="0"/>
                          <a:cs typeface="Times New Roman" pitchFamily="18" charset="0"/>
                        </a:rPr>
                        <a:t>th</a:t>
                      </a: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  and 45</a:t>
                      </a:r>
                      <a:r>
                        <a:rPr kumimoji="0" lang="en-US" sz="2400" b="0" i="0" u="none" strike="noStrike" cap="none" normalizeH="0" baseline="30000" dirty="0" smtClean="0">
                          <a:ln>
                            <a:noFill/>
                          </a:ln>
                          <a:solidFill>
                            <a:schemeClr val="tx1"/>
                          </a:solidFill>
                          <a:effectLst/>
                          <a:latin typeface="Garamond" pitchFamily="18" charset="0"/>
                          <a:cs typeface="Times New Roman" pitchFamily="18" charset="0"/>
                        </a:rPr>
                        <a:t>th</a:t>
                      </a: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  percentile. The division in question is below long term average but conditions are not yet serious.</a:t>
                      </a:r>
                      <a:endParaRPr kumimoji="0" lang="en-GB" sz="2400" b="0"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8465">
                <a:tc>
                  <a:txBody>
                    <a:bodyPr/>
                    <a:lstStyle/>
                    <a:p>
                      <a:pPr marL="0" marR="0" lvl="0" indent="0" algn="ctr" defTabSz="206375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Garamond" pitchFamily="18" charset="0"/>
                          <a:cs typeface="Times New Roman" pitchFamily="18" charset="0"/>
                        </a:rPr>
                        <a:t>Red</a:t>
                      </a:r>
                      <a:endParaRPr kumimoji="0" lang="en-GB" sz="20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206375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Forage condition is between 20th – 30</a:t>
                      </a:r>
                      <a:r>
                        <a:rPr kumimoji="0" lang="en-US" sz="2400" b="0" i="0" u="none" strike="noStrike" cap="none" normalizeH="0" baseline="30000" dirty="0" smtClean="0">
                          <a:ln>
                            <a:noFill/>
                          </a:ln>
                          <a:solidFill>
                            <a:schemeClr val="tx1"/>
                          </a:solidFill>
                          <a:effectLst/>
                          <a:latin typeface="Garamond" pitchFamily="18" charset="0"/>
                          <a:cs typeface="Times New Roman" pitchFamily="18" charset="0"/>
                        </a:rPr>
                        <a:t>th</a:t>
                      </a: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  percentiles. Drought situation is serious but not yet classified as severe.  At this stage, indemnity will have </a:t>
                      </a:r>
                      <a:r>
                        <a:rPr kumimoji="0" lang="en-US" sz="2400" b="1" i="0" u="none" strike="noStrike" cap="none" normalizeH="0" baseline="0" dirty="0" smtClean="0">
                          <a:ln>
                            <a:noFill/>
                          </a:ln>
                          <a:solidFill>
                            <a:schemeClr val="tx1"/>
                          </a:solidFill>
                          <a:effectLst/>
                          <a:latin typeface="Garamond" pitchFamily="18" charset="0"/>
                          <a:cs typeface="Times New Roman" pitchFamily="18" charset="0"/>
                        </a:rPr>
                        <a:t>NOT</a:t>
                      </a:r>
                      <a:r>
                        <a:rPr kumimoji="0" lang="en-US" sz="2400" b="0" i="0" u="none" strike="noStrike" cap="none" normalizeH="0" baseline="0" dirty="0" smtClean="0">
                          <a:ln>
                            <a:noFill/>
                          </a:ln>
                          <a:solidFill>
                            <a:schemeClr val="tx1"/>
                          </a:solidFill>
                          <a:effectLst/>
                          <a:latin typeface="Garamond" pitchFamily="18" charset="0"/>
                          <a:cs typeface="Times New Roman" pitchFamily="18" charset="0"/>
                        </a:rPr>
                        <a:t> been triggered.</a:t>
                      </a:r>
                      <a:endParaRPr kumimoji="0" lang="en-GB" sz="2400" b="0"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1545">
                <a:tc>
                  <a:txBody>
                    <a:bodyPr/>
                    <a:lstStyle/>
                    <a:p>
                      <a:pPr marL="0" marR="0" lvl="0" indent="0" algn="ctr" defTabSz="206375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bg1"/>
                          </a:solidFill>
                          <a:effectLst/>
                          <a:latin typeface="Garamond" pitchFamily="18" charset="0"/>
                          <a:cs typeface="Times New Roman" pitchFamily="18" charset="0"/>
                        </a:rPr>
                        <a:t>Black</a:t>
                      </a:r>
                      <a:endParaRPr kumimoji="0" lang="en-GB" sz="2000" b="0" i="0" u="none" strike="noStrike" cap="none" normalizeH="0" baseline="0" dirty="0" smtClean="0">
                        <a:ln>
                          <a:noFill/>
                        </a:ln>
                        <a:solidFill>
                          <a:schemeClr val="bg1"/>
                        </a:solidFill>
                        <a:effectLst/>
                        <a:latin typeface="Garamond"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206375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aramond" pitchFamily="18" charset="0"/>
                        </a:rPr>
                        <a:t>Severe drought conditions. Forage condition are below the 0-20</a:t>
                      </a:r>
                      <a:r>
                        <a:rPr kumimoji="0" lang="en-US" sz="2400" b="0" i="0" u="none" strike="noStrike" cap="none" normalizeH="0" baseline="30000" dirty="0" smtClean="0">
                          <a:ln>
                            <a:noFill/>
                          </a:ln>
                          <a:solidFill>
                            <a:schemeClr val="tx1"/>
                          </a:solidFill>
                          <a:effectLst/>
                          <a:latin typeface="Garamond" pitchFamily="18" charset="0"/>
                        </a:rPr>
                        <a:t>th</a:t>
                      </a:r>
                      <a:r>
                        <a:rPr kumimoji="0" lang="en-US" sz="2400" b="0" i="0" u="none" strike="noStrike" cap="none" normalizeH="0" baseline="0" dirty="0" smtClean="0">
                          <a:ln>
                            <a:noFill/>
                          </a:ln>
                          <a:solidFill>
                            <a:schemeClr val="tx1"/>
                          </a:solidFill>
                          <a:effectLst/>
                          <a:latin typeface="Garamond" pitchFamily="18" charset="0"/>
                        </a:rPr>
                        <a:t> percentile. Indemnity payout have been triggered .</a:t>
                      </a:r>
                      <a:endParaRPr kumimoji="0" lang="en-GB" sz="2400" b="0"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7999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pPr algn="ctr"/>
            <a:r>
              <a:rPr lang="en-US" dirty="0" smtClean="0"/>
              <a:t>KLIP Coverage</a:t>
            </a:r>
            <a:endParaRPr lang="en-US" dirty="0"/>
          </a:p>
        </p:txBody>
      </p:sp>
      <p:sp>
        <p:nvSpPr>
          <p:cNvPr id="3" name="Content Placeholder 2"/>
          <p:cNvSpPr>
            <a:spLocks noGrp="1"/>
          </p:cNvSpPr>
          <p:nvPr>
            <p:ph idx="1"/>
          </p:nvPr>
        </p:nvSpPr>
        <p:spPr>
          <a:xfrm>
            <a:off x="457200" y="1219200"/>
            <a:ext cx="8305800" cy="5486400"/>
          </a:xfrm>
        </p:spPr>
        <p:txBody>
          <a:bodyPr>
            <a:noAutofit/>
          </a:bodyPr>
          <a:lstStyle/>
          <a:p>
            <a:r>
              <a:rPr lang="en-US" sz="2400" dirty="0" smtClean="0"/>
              <a:t>The Program </a:t>
            </a:r>
            <a:r>
              <a:rPr lang="en-US" sz="2400" dirty="0"/>
              <a:t>is to cover 14 ASAL Counties of </a:t>
            </a:r>
            <a:endParaRPr lang="en-GB" sz="2400" dirty="0"/>
          </a:p>
          <a:p>
            <a:pPr lvl="1"/>
            <a:r>
              <a:rPr lang="en-US" sz="2400" dirty="0"/>
              <a:t>Turkana, </a:t>
            </a:r>
            <a:r>
              <a:rPr lang="en-US" sz="2400" dirty="0" err="1"/>
              <a:t>Wajir</a:t>
            </a:r>
            <a:r>
              <a:rPr lang="en-US" sz="2400" dirty="0"/>
              <a:t> , </a:t>
            </a:r>
            <a:r>
              <a:rPr lang="en-US" sz="2400" dirty="0" err="1"/>
              <a:t>Marsabit</a:t>
            </a:r>
            <a:r>
              <a:rPr lang="en-US" sz="2400" dirty="0"/>
              <a:t>, </a:t>
            </a:r>
            <a:r>
              <a:rPr lang="en-US" sz="2400" dirty="0" err="1"/>
              <a:t>Isiolo</a:t>
            </a:r>
            <a:r>
              <a:rPr lang="en-US" sz="2400" dirty="0"/>
              <a:t>, </a:t>
            </a:r>
            <a:r>
              <a:rPr lang="en-US" sz="2400" dirty="0" err="1"/>
              <a:t>Tana</a:t>
            </a:r>
            <a:r>
              <a:rPr lang="en-US" sz="2400" dirty="0"/>
              <a:t> River, </a:t>
            </a:r>
            <a:r>
              <a:rPr lang="en-US" sz="2400" dirty="0" err="1"/>
              <a:t>Mandera</a:t>
            </a:r>
            <a:r>
              <a:rPr lang="en-US" sz="2400" dirty="0"/>
              <a:t> , </a:t>
            </a:r>
            <a:endParaRPr lang="en-GB" sz="2400" dirty="0"/>
          </a:p>
          <a:p>
            <a:pPr lvl="1"/>
            <a:r>
              <a:rPr lang="en-US" sz="2400" dirty="0"/>
              <a:t>West </a:t>
            </a:r>
            <a:r>
              <a:rPr lang="en-US" sz="2400" dirty="0" err="1"/>
              <a:t>Pokot</a:t>
            </a:r>
            <a:r>
              <a:rPr lang="en-US" sz="2400" dirty="0"/>
              <a:t>, </a:t>
            </a:r>
            <a:r>
              <a:rPr lang="en-US" sz="2400" dirty="0" err="1"/>
              <a:t>Baringo</a:t>
            </a:r>
            <a:r>
              <a:rPr lang="en-US" sz="2400" dirty="0"/>
              <a:t>, </a:t>
            </a:r>
            <a:r>
              <a:rPr lang="en-US" sz="2400" dirty="0" err="1"/>
              <a:t>Garissa</a:t>
            </a:r>
            <a:r>
              <a:rPr lang="en-US" sz="2400" dirty="0"/>
              <a:t> and </a:t>
            </a:r>
            <a:r>
              <a:rPr lang="en-US" sz="2400" dirty="0" err="1"/>
              <a:t>Samburu</a:t>
            </a:r>
            <a:r>
              <a:rPr lang="en-US" sz="2400" dirty="0"/>
              <a:t> </a:t>
            </a:r>
            <a:endParaRPr lang="en-GB" sz="2400" dirty="0"/>
          </a:p>
          <a:p>
            <a:pPr lvl="1"/>
            <a:r>
              <a:rPr lang="en-US" sz="2400" dirty="0" err="1"/>
              <a:t>Laikipia</a:t>
            </a:r>
            <a:r>
              <a:rPr lang="en-US" sz="2400" dirty="0"/>
              <a:t>, </a:t>
            </a:r>
            <a:r>
              <a:rPr lang="en-US" sz="2400" dirty="0" err="1"/>
              <a:t>Narok</a:t>
            </a:r>
            <a:r>
              <a:rPr lang="en-US" sz="2400" dirty="0"/>
              <a:t>, </a:t>
            </a:r>
            <a:r>
              <a:rPr lang="en-US" sz="2400" dirty="0" err="1"/>
              <a:t>Kajiado</a:t>
            </a:r>
            <a:r>
              <a:rPr lang="en-US" sz="2400" dirty="0"/>
              <a:t> and </a:t>
            </a:r>
            <a:r>
              <a:rPr lang="en-US" sz="2400" dirty="0" err="1" smtClean="0"/>
              <a:t>Lamu</a:t>
            </a:r>
            <a:endParaRPr lang="en-GB" sz="2400" dirty="0"/>
          </a:p>
          <a:p>
            <a:r>
              <a:rPr lang="en-US" sz="2400" dirty="0" err="1" smtClean="0"/>
              <a:t>Upto</a:t>
            </a:r>
            <a:r>
              <a:rPr lang="en-US" sz="2400" dirty="0" smtClean="0"/>
              <a:t> September 2017, six </a:t>
            </a:r>
            <a:r>
              <a:rPr lang="en-US" sz="2400" dirty="0"/>
              <a:t>counties of Turkana, </a:t>
            </a:r>
            <a:r>
              <a:rPr lang="en-US" sz="2400" dirty="0" err="1"/>
              <a:t>Wajir</a:t>
            </a:r>
            <a:r>
              <a:rPr lang="en-US" sz="2400" dirty="0"/>
              <a:t>, </a:t>
            </a:r>
            <a:r>
              <a:rPr lang="en-US" sz="2400" dirty="0" err="1"/>
              <a:t>Marsabit</a:t>
            </a:r>
            <a:r>
              <a:rPr lang="en-US" sz="2400" dirty="0"/>
              <a:t>, </a:t>
            </a:r>
            <a:r>
              <a:rPr lang="en-US" sz="2400" dirty="0" err="1"/>
              <a:t>Isiolo</a:t>
            </a:r>
            <a:r>
              <a:rPr lang="en-US" sz="2400" dirty="0"/>
              <a:t>, </a:t>
            </a:r>
            <a:r>
              <a:rPr lang="en-US" sz="2400" dirty="0" err="1"/>
              <a:t>Tana</a:t>
            </a:r>
            <a:r>
              <a:rPr lang="en-US" sz="2400" dirty="0"/>
              <a:t> River, </a:t>
            </a:r>
            <a:r>
              <a:rPr lang="en-US" sz="2400" dirty="0" err="1"/>
              <a:t>Mandera</a:t>
            </a:r>
            <a:r>
              <a:rPr lang="en-US" sz="2400" dirty="0"/>
              <a:t> </a:t>
            </a:r>
            <a:r>
              <a:rPr lang="en-US" sz="2400" dirty="0" smtClean="0"/>
              <a:t>were under cover.</a:t>
            </a:r>
            <a:endParaRPr lang="en-GB" sz="2400" dirty="0"/>
          </a:p>
          <a:p>
            <a:endParaRPr lang="en-GB" sz="2400" dirty="0"/>
          </a:p>
          <a:p>
            <a:r>
              <a:rPr lang="en-US" sz="2400" dirty="0"/>
              <a:t>Currently insurance </a:t>
            </a:r>
            <a:r>
              <a:rPr lang="en-US" sz="2400" dirty="0" smtClean="0"/>
              <a:t>contract </a:t>
            </a:r>
            <a:r>
              <a:rPr lang="en-US" sz="2400" dirty="0"/>
              <a:t>for </a:t>
            </a:r>
            <a:r>
              <a:rPr lang="en-US" sz="2400" dirty="0" smtClean="0"/>
              <a:t>8 counties including </a:t>
            </a:r>
            <a:r>
              <a:rPr lang="en-US" sz="2400" dirty="0" err="1"/>
              <a:t>Garissa</a:t>
            </a:r>
            <a:r>
              <a:rPr lang="en-US" sz="2400" dirty="0"/>
              <a:t> and </a:t>
            </a:r>
            <a:r>
              <a:rPr lang="en-US" sz="2400" dirty="0" err="1"/>
              <a:t>Samburu</a:t>
            </a:r>
            <a:r>
              <a:rPr lang="en-US" sz="2400" dirty="0"/>
              <a:t> and </a:t>
            </a:r>
            <a:r>
              <a:rPr lang="en-US" sz="2400" dirty="0" err="1"/>
              <a:t>samburu</a:t>
            </a:r>
            <a:r>
              <a:rPr lang="en-US" sz="2400" dirty="0"/>
              <a:t> has been signed and </a:t>
            </a:r>
            <a:r>
              <a:rPr lang="en-US" sz="2400" dirty="0" smtClean="0"/>
              <a:t>took effect </a:t>
            </a:r>
            <a:r>
              <a:rPr lang="en-US" sz="2400" dirty="0"/>
              <a:t>from October, 2017 </a:t>
            </a:r>
            <a:endParaRPr lang="en-US" sz="2400" dirty="0" smtClean="0"/>
          </a:p>
          <a:p>
            <a:r>
              <a:rPr lang="en-US" sz="2400" dirty="0"/>
              <a:t>On Average 2000 households covered in each county except, Turkana, </a:t>
            </a:r>
            <a:r>
              <a:rPr lang="en-US" sz="2400" dirty="0" err="1" smtClean="0"/>
              <a:t>Wajir</a:t>
            </a:r>
            <a:r>
              <a:rPr lang="en-US" sz="2400" dirty="0" smtClean="0"/>
              <a:t>, </a:t>
            </a:r>
            <a:r>
              <a:rPr lang="en-US" sz="2400" dirty="0" err="1" smtClean="0"/>
              <a:t>Tana</a:t>
            </a:r>
            <a:r>
              <a:rPr lang="en-US" sz="2400" dirty="0" smtClean="0"/>
              <a:t> </a:t>
            </a:r>
            <a:r>
              <a:rPr lang="en-US" sz="2400" dirty="0"/>
              <a:t>River and </a:t>
            </a:r>
            <a:r>
              <a:rPr lang="en-US" sz="2400" dirty="0" err="1"/>
              <a:t>Marsabit</a:t>
            </a:r>
            <a:r>
              <a:rPr lang="en-US" sz="2400" dirty="0"/>
              <a:t> with 2500 </a:t>
            </a:r>
            <a:r>
              <a:rPr lang="en-US" sz="2400" dirty="0" smtClean="0"/>
              <a:t>HHs each.</a:t>
            </a:r>
            <a:endParaRPr lang="en-US" sz="2400" dirty="0"/>
          </a:p>
          <a:p>
            <a:r>
              <a:rPr lang="en-US" sz="2400" dirty="0"/>
              <a:t>Cover for 5 TLUs per Household</a:t>
            </a:r>
          </a:p>
          <a:p>
            <a:endParaRPr lang="en-US" sz="2400" dirty="0" smtClean="0"/>
          </a:p>
          <a:p>
            <a:pPr lvl="1"/>
            <a:endParaRPr lang="en-US" sz="2400" dirty="0" smtClean="0"/>
          </a:p>
          <a:p>
            <a:endParaRPr lang="en-US" sz="2400" dirty="0" smtClean="0"/>
          </a:p>
          <a:p>
            <a:endParaRPr lang="en-US" sz="2400" dirty="0"/>
          </a:p>
        </p:txBody>
      </p:sp>
      <p:grpSp>
        <p:nvGrpSpPr>
          <p:cNvPr id="4" name="Group 19"/>
          <p:cNvGrpSpPr>
            <a:grpSpLocks/>
          </p:cNvGrpSpPr>
          <p:nvPr>
            <p:custDataLst>
              <p:tags r:id="rId1"/>
            </p:custDataLst>
          </p:nvPr>
        </p:nvGrpSpPr>
        <p:grpSpPr bwMode="auto">
          <a:xfrm>
            <a:off x="0" y="-14288"/>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dirty="0"/>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dirty="0"/>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dirty="0"/>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Tree>
    <p:extLst>
      <p:ext uri="{BB962C8B-B14F-4D97-AF65-F5344CB8AC3E}">
        <p14:creationId xmlns:p14="http://schemas.microsoft.com/office/powerpoint/2010/main" val="42196902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67"/>
            <a:ext cx="8229600" cy="609600"/>
          </a:xfrm>
        </p:spPr>
        <p:txBody>
          <a:bodyPr>
            <a:noAutofit/>
          </a:bodyPr>
          <a:lstStyle/>
          <a:p>
            <a:r>
              <a:rPr lang="en-US" sz="3600" dirty="0" smtClean="0"/>
              <a:t>KLIP Progress and Achievements </a:t>
            </a:r>
            <a:endParaRPr lang="en-US" sz="3600" dirty="0"/>
          </a:p>
        </p:txBody>
      </p:sp>
      <p:sp>
        <p:nvSpPr>
          <p:cNvPr id="3" name="Content Placeholder 2"/>
          <p:cNvSpPr>
            <a:spLocks noGrp="1"/>
          </p:cNvSpPr>
          <p:nvPr>
            <p:ph idx="1"/>
          </p:nvPr>
        </p:nvSpPr>
        <p:spPr>
          <a:xfrm>
            <a:off x="304800" y="959654"/>
            <a:ext cx="8839200" cy="7498545"/>
          </a:xfrm>
        </p:spPr>
        <p:txBody>
          <a:bodyPr>
            <a:noAutofit/>
          </a:bodyPr>
          <a:lstStyle/>
          <a:p>
            <a:endParaRPr lang="en-US" sz="2400" dirty="0"/>
          </a:p>
          <a:p>
            <a:endParaRPr lang="en-US" sz="2400" dirty="0" smtClean="0"/>
          </a:p>
          <a:p>
            <a:endParaRPr lang="en-US" sz="2400" dirty="0" smtClean="0"/>
          </a:p>
          <a:p>
            <a:endParaRPr lang="en-US" sz="2400" dirty="0"/>
          </a:p>
        </p:txBody>
      </p:sp>
      <p:grpSp>
        <p:nvGrpSpPr>
          <p:cNvPr id="4" name="Group 19"/>
          <p:cNvGrpSpPr>
            <a:grpSpLocks/>
          </p:cNvGrpSpPr>
          <p:nvPr>
            <p:custDataLst>
              <p:tags r:id="rId1"/>
            </p:custDataLst>
          </p:nvPr>
        </p:nvGrpSpPr>
        <p:grpSpPr bwMode="auto">
          <a:xfrm>
            <a:off x="0" y="61912"/>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
        <p:nvSpPr>
          <p:cNvPr id="11" name="Rectangle 10"/>
          <p:cNvSpPr/>
          <p:nvPr/>
        </p:nvSpPr>
        <p:spPr>
          <a:xfrm>
            <a:off x="457200" y="738676"/>
            <a:ext cx="8534400" cy="6124753"/>
          </a:xfrm>
          <a:prstGeom prst="rect">
            <a:avLst/>
          </a:prstGeom>
        </p:spPr>
        <p:txBody>
          <a:bodyPr wrap="square">
            <a:spAutoFit/>
          </a:bodyPr>
          <a:lstStyle/>
          <a:p>
            <a:r>
              <a:rPr lang="en-US" sz="2400" dirty="0" smtClean="0"/>
              <a:t>Short </a:t>
            </a:r>
            <a:r>
              <a:rPr lang="en-US" sz="2400" dirty="0"/>
              <a:t>Rains season </a:t>
            </a:r>
            <a:r>
              <a:rPr lang="en-US" sz="2400" dirty="0" smtClean="0"/>
              <a:t>(October-December </a:t>
            </a:r>
            <a:r>
              <a:rPr lang="en-US" sz="2400" dirty="0"/>
              <a:t>2017) </a:t>
            </a:r>
            <a:r>
              <a:rPr lang="en-US" sz="2400" dirty="0" smtClean="0">
                <a:solidFill>
                  <a:srgbClr val="FF0000"/>
                </a:solidFill>
              </a:rPr>
              <a:t>48 </a:t>
            </a:r>
            <a:r>
              <a:rPr lang="en-US" sz="2400" dirty="0">
                <a:solidFill>
                  <a:srgbClr val="FF0000"/>
                </a:solidFill>
              </a:rPr>
              <a:t>insurance </a:t>
            </a:r>
            <a:r>
              <a:rPr lang="en-US" sz="2400" dirty="0" smtClean="0">
                <a:solidFill>
                  <a:srgbClr val="FF0000"/>
                </a:solidFill>
              </a:rPr>
              <a:t>units </a:t>
            </a:r>
            <a:r>
              <a:rPr lang="en-US" sz="2400" dirty="0">
                <a:solidFill>
                  <a:srgbClr val="FF0000"/>
                </a:solidFill>
              </a:rPr>
              <a:t>(in </a:t>
            </a:r>
            <a:r>
              <a:rPr lang="en-US" sz="2400" dirty="0" smtClean="0">
                <a:solidFill>
                  <a:srgbClr val="FF0000"/>
                </a:solidFill>
              </a:rPr>
              <a:t>7 </a:t>
            </a:r>
            <a:r>
              <a:rPr lang="en-US" sz="2400" dirty="0">
                <a:solidFill>
                  <a:srgbClr val="FF0000"/>
                </a:solidFill>
              </a:rPr>
              <a:t>counties) </a:t>
            </a:r>
            <a:r>
              <a:rPr lang="en-US" sz="2400" dirty="0"/>
              <a:t>triggered. </a:t>
            </a:r>
            <a:r>
              <a:rPr lang="en-US" sz="2400" b="1" dirty="0" err="1">
                <a:solidFill>
                  <a:srgbClr val="FF0000"/>
                </a:solidFill>
              </a:rPr>
              <a:t>Kshs</a:t>
            </a:r>
            <a:r>
              <a:rPr lang="en-US" sz="2400" b="1" dirty="0">
                <a:solidFill>
                  <a:srgbClr val="FF0000"/>
                </a:solidFill>
              </a:rPr>
              <a:t>.</a:t>
            </a:r>
            <a:r>
              <a:rPr lang="en-US" sz="2400" dirty="0">
                <a:solidFill>
                  <a:srgbClr val="FF0000"/>
                </a:solidFill>
              </a:rPr>
              <a:t> </a:t>
            </a:r>
            <a:r>
              <a:rPr lang="en-US" sz="2400" b="1" dirty="0" smtClean="0">
                <a:solidFill>
                  <a:srgbClr val="FF0000"/>
                </a:solidFill>
              </a:rPr>
              <a:t>175m</a:t>
            </a:r>
            <a:r>
              <a:rPr lang="en-US" sz="2400" dirty="0" smtClean="0">
                <a:solidFill>
                  <a:srgbClr val="FF0000"/>
                </a:solidFill>
              </a:rPr>
              <a:t> </a:t>
            </a:r>
            <a:r>
              <a:rPr lang="en-US" sz="2400" dirty="0"/>
              <a:t>insurance claims payments to be paid to </a:t>
            </a:r>
            <a:r>
              <a:rPr lang="en-US" sz="2400" dirty="0" smtClean="0"/>
              <a:t>9,700 </a:t>
            </a:r>
            <a:r>
              <a:rPr lang="en-US" sz="2400" dirty="0"/>
              <a:t>beneficiaries.</a:t>
            </a:r>
            <a:endParaRPr lang="en-GB" sz="2400" dirty="0"/>
          </a:p>
          <a:p>
            <a:pPr lvl="0"/>
            <a:endParaRPr lang="en-US" sz="2400" dirty="0" smtClean="0"/>
          </a:p>
          <a:p>
            <a:pPr lvl="0"/>
            <a:r>
              <a:rPr lang="en-US" sz="2400" dirty="0" smtClean="0"/>
              <a:t>Long </a:t>
            </a:r>
            <a:r>
              <a:rPr lang="en-US" sz="2400" dirty="0"/>
              <a:t>Rains season (March-June 2017) 55 insurance units of 70 (in 6 counties) triggered. </a:t>
            </a:r>
            <a:r>
              <a:rPr lang="en-US" sz="2400" b="1" dirty="0" err="1">
                <a:solidFill>
                  <a:srgbClr val="FF0000"/>
                </a:solidFill>
              </a:rPr>
              <a:t>Kshs</a:t>
            </a:r>
            <a:r>
              <a:rPr lang="en-US" sz="2400" b="1" dirty="0">
                <a:solidFill>
                  <a:srgbClr val="FF0000"/>
                </a:solidFill>
              </a:rPr>
              <a:t>.</a:t>
            </a:r>
            <a:r>
              <a:rPr lang="en-US" sz="2400" dirty="0">
                <a:solidFill>
                  <a:srgbClr val="FF0000"/>
                </a:solidFill>
              </a:rPr>
              <a:t> </a:t>
            </a:r>
            <a:r>
              <a:rPr lang="en-US" sz="2400" b="1" dirty="0" smtClean="0">
                <a:solidFill>
                  <a:srgbClr val="FF0000"/>
                </a:solidFill>
              </a:rPr>
              <a:t>319m</a:t>
            </a:r>
            <a:r>
              <a:rPr lang="en-US" sz="2400" dirty="0" smtClean="0">
                <a:solidFill>
                  <a:srgbClr val="FF0000"/>
                </a:solidFill>
              </a:rPr>
              <a:t> </a:t>
            </a:r>
            <a:r>
              <a:rPr lang="en-US" sz="2400" dirty="0"/>
              <a:t>insurance claims payments </a:t>
            </a:r>
            <a:r>
              <a:rPr lang="en-US" sz="2400" dirty="0" smtClean="0"/>
              <a:t>was paid </a:t>
            </a:r>
            <a:r>
              <a:rPr lang="en-US" sz="2400" dirty="0"/>
              <a:t>to 11,407 beneficiaries.</a:t>
            </a:r>
            <a:endParaRPr lang="en-GB" sz="2400" dirty="0"/>
          </a:p>
          <a:p>
            <a:r>
              <a:rPr lang="en-US" sz="2400" dirty="0"/>
              <a:t> </a:t>
            </a:r>
            <a:endParaRPr lang="en-GB" sz="2400" dirty="0"/>
          </a:p>
          <a:p>
            <a:pPr lvl="0"/>
            <a:r>
              <a:rPr lang="en-US" sz="2400" dirty="0"/>
              <a:t>Short Rain season (Oct – Dec 2016) - 62 insurance units out of 70 (in 6 counties) triggered.  </a:t>
            </a:r>
            <a:r>
              <a:rPr lang="en-US" sz="2400" b="1" dirty="0" err="1" smtClean="0">
                <a:solidFill>
                  <a:srgbClr val="FF0000"/>
                </a:solidFill>
              </a:rPr>
              <a:t>Kshs</a:t>
            </a:r>
            <a:r>
              <a:rPr lang="en-US" sz="2400" b="1" dirty="0" smtClean="0">
                <a:solidFill>
                  <a:srgbClr val="FF0000"/>
                </a:solidFill>
              </a:rPr>
              <a:t>.</a:t>
            </a:r>
            <a:r>
              <a:rPr lang="en-US" sz="2400" dirty="0" smtClean="0">
                <a:solidFill>
                  <a:srgbClr val="FF0000"/>
                </a:solidFill>
              </a:rPr>
              <a:t> </a:t>
            </a:r>
            <a:r>
              <a:rPr lang="en-US" sz="2400" b="1" dirty="0" smtClean="0">
                <a:solidFill>
                  <a:srgbClr val="FF0000"/>
                </a:solidFill>
              </a:rPr>
              <a:t>215m</a:t>
            </a:r>
            <a:r>
              <a:rPr lang="en-US" sz="2400" dirty="0" smtClean="0"/>
              <a:t>insurance </a:t>
            </a:r>
            <a:r>
              <a:rPr lang="en-US" sz="2400" dirty="0"/>
              <a:t>claims payments were done </a:t>
            </a:r>
            <a:r>
              <a:rPr lang="en-US" sz="2400" dirty="0" smtClean="0"/>
              <a:t>covering </a:t>
            </a:r>
            <a:r>
              <a:rPr lang="en-US" sz="2400" dirty="0"/>
              <a:t>12,000 beneficiaries.</a:t>
            </a:r>
            <a:endParaRPr lang="en-GB" sz="2400" dirty="0"/>
          </a:p>
          <a:p>
            <a:r>
              <a:rPr lang="en-US" sz="2400" dirty="0"/>
              <a:t> </a:t>
            </a:r>
            <a:endParaRPr lang="en-GB" sz="2400" dirty="0"/>
          </a:p>
          <a:p>
            <a:pPr lvl="0"/>
            <a:r>
              <a:rPr lang="en-US" sz="2400" dirty="0"/>
              <a:t>August, 2016 Long rains season: - </a:t>
            </a:r>
            <a:r>
              <a:rPr lang="en-US" sz="2400" b="1" dirty="0" err="1">
                <a:solidFill>
                  <a:srgbClr val="FF0000"/>
                </a:solidFill>
              </a:rPr>
              <a:t>Kshs</a:t>
            </a:r>
            <a:r>
              <a:rPr lang="en-US" sz="2400" b="1" dirty="0">
                <a:solidFill>
                  <a:srgbClr val="FF0000"/>
                </a:solidFill>
              </a:rPr>
              <a:t>. 3.5 million </a:t>
            </a:r>
            <a:r>
              <a:rPr lang="en-US" sz="2400" dirty="0" smtClean="0"/>
              <a:t>insurance </a:t>
            </a:r>
            <a:r>
              <a:rPr lang="en-US" sz="2400" dirty="0"/>
              <a:t>claims </a:t>
            </a:r>
            <a:r>
              <a:rPr lang="en-US" sz="2400" dirty="0" smtClean="0"/>
              <a:t>paid to </a:t>
            </a:r>
            <a:r>
              <a:rPr lang="en-US" sz="2400" dirty="0"/>
              <a:t>275 pastoralists/</a:t>
            </a:r>
            <a:r>
              <a:rPr lang="en-US" sz="2400" dirty="0" smtClean="0"/>
              <a:t>beneficiaries </a:t>
            </a:r>
            <a:r>
              <a:rPr lang="en-US" sz="2400" dirty="0"/>
              <a:t>in two insurance units in </a:t>
            </a:r>
            <a:r>
              <a:rPr lang="en-US" sz="2400" dirty="0" err="1"/>
              <a:t>Wajir</a:t>
            </a:r>
            <a:r>
              <a:rPr lang="en-US" sz="2400" dirty="0"/>
              <a:t> </a:t>
            </a:r>
            <a:r>
              <a:rPr lang="en-US" sz="2400" dirty="0" smtClean="0"/>
              <a:t>County.</a:t>
            </a:r>
          </a:p>
          <a:p>
            <a:pPr lvl="0"/>
            <a:r>
              <a:rPr lang="en-US" sz="3200" b="1" dirty="0" smtClean="0">
                <a:solidFill>
                  <a:srgbClr val="FF0000"/>
                </a:solidFill>
              </a:rPr>
              <a:t>Total payouts </a:t>
            </a:r>
            <a:r>
              <a:rPr lang="mr-IN" sz="3200" b="1" dirty="0" smtClean="0">
                <a:solidFill>
                  <a:srgbClr val="FF0000"/>
                </a:solidFill>
              </a:rPr>
              <a:t>–</a:t>
            </a:r>
            <a:r>
              <a:rPr lang="en-US" sz="3200" b="1" dirty="0" smtClean="0">
                <a:solidFill>
                  <a:srgbClr val="FF0000"/>
                </a:solidFill>
              </a:rPr>
              <a:t> </a:t>
            </a:r>
            <a:r>
              <a:rPr lang="en-US" sz="3200" b="1" dirty="0" err="1" smtClean="0">
                <a:solidFill>
                  <a:srgbClr val="FF0000"/>
                </a:solidFill>
              </a:rPr>
              <a:t>Kshs</a:t>
            </a:r>
            <a:r>
              <a:rPr lang="en-US" sz="3200" b="1" dirty="0" smtClean="0">
                <a:solidFill>
                  <a:srgbClr val="FF0000"/>
                </a:solidFill>
              </a:rPr>
              <a:t>. 705 Million</a:t>
            </a:r>
            <a:endParaRPr lang="en-GB" sz="3200" b="1" dirty="0">
              <a:solidFill>
                <a:srgbClr val="FF0000"/>
              </a:solidFill>
            </a:endParaRPr>
          </a:p>
        </p:txBody>
      </p:sp>
    </p:spTree>
    <p:extLst>
      <p:ext uri="{BB962C8B-B14F-4D97-AF65-F5344CB8AC3E}">
        <p14:creationId xmlns:p14="http://schemas.microsoft.com/office/powerpoint/2010/main" val="3624481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02953685"/>
              </p:ext>
            </p:extLst>
          </p:nvPr>
        </p:nvGraphicFramePr>
        <p:xfrm>
          <a:off x="76200" y="1219200"/>
          <a:ext cx="9067800" cy="4267200"/>
        </p:xfrm>
        <a:graphic>
          <a:graphicData uri="http://schemas.openxmlformats.org/presentationml/2006/ole">
            <mc:AlternateContent xmlns:mc="http://schemas.openxmlformats.org/markup-compatibility/2006">
              <mc:Choice xmlns:v="urn:schemas-microsoft-com:vml" Requires="v">
                <p:oleObj spid="_x0000_s1053" name="Document" r:id="rId3" imgW="5842000" imgH="1524000" progId="Word.Document.12">
                  <p:link updateAutomatic="1"/>
                </p:oleObj>
              </mc:Choice>
              <mc:Fallback>
                <p:oleObj name="Document" r:id="rId3" imgW="5842000" imgH="1524000" progId="Word.Document.12">
                  <p:link updateAutomatic="1"/>
                  <p:pic>
                    <p:nvPicPr>
                      <p:cNvPr id="0" name=""/>
                      <p:cNvPicPr/>
                      <p:nvPr/>
                    </p:nvPicPr>
                    <p:blipFill>
                      <a:blip r:embed="rId4"/>
                      <a:stretch>
                        <a:fillRect/>
                      </a:stretch>
                    </p:blipFill>
                    <p:spPr>
                      <a:xfrm>
                        <a:off x="76200" y="1219200"/>
                        <a:ext cx="9067800" cy="4267200"/>
                      </a:xfrm>
                      <a:prstGeom prst="rect">
                        <a:avLst/>
                      </a:prstGeom>
                    </p:spPr>
                  </p:pic>
                </p:oleObj>
              </mc:Fallback>
            </mc:AlternateContent>
          </a:graphicData>
        </a:graphic>
      </p:graphicFrame>
      <p:sp>
        <p:nvSpPr>
          <p:cNvPr id="5" name="Rectangle 4"/>
          <p:cNvSpPr/>
          <p:nvPr/>
        </p:nvSpPr>
        <p:spPr>
          <a:xfrm>
            <a:off x="1219200" y="228600"/>
            <a:ext cx="6921686" cy="584776"/>
          </a:xfrm>
          <a:prstGeom prst="rect">
            <a:avLst/>
          </a:prstGeom>
        </p:spPr>
        <p:txBody>
          <a:bodyPr wrap="none">
            <a:spAutoFit/>
          </a:bodyPr>
          <a:lstStyle/>
          <a:p>
            <a:r>
              <a:rPr lang="en-US" sz="3200" b="1" dirty="0"/>
              <a:t>Annual </a:t>
            </a:r>
            <a:r>
              <a:rPr lang="en-US" sz="3200" b="1" dirty="0" err="1"/>
              <a:t>GoK</a:t>
            </a:r>
            <a:r>
              <a:rPr lang="en-US" sz="3200" b="1" dirty="0"/>
              <a:t> treasury allocations to KLIP </a:t>
            </a:r>
            <a:endParaRPr lang="en-GB" sz="3200" dirty="0"/>
          </a:p>
        </p:txBody>
      </p:sp>
      <p:sp>
        <p:nvSpPr>
          <p:cNvPr id="6" name="TextBox 5"/>
          <p:cNvSpPr txBox="1"/>
          <p:nvPr/>
        </p:nvSpPr>
        <p:spPr>
          <a:xfrm>
            <a:off x="762000" y="5730895"/>
            <a:ext cx="7723263" cy="954107"/>
          </a:xfrm>
          <a:prstGeom prst="rect">
            <a:avLst/>
          </a:prstGeom>
          <a:noFill/>
        </p:spPr>
        <p:txBody>
          <a:bodyPr wrap="none" rtlCol="0">
            <a:spAutoFit/>
          </a:bodyPr>
          <a:lstStyle/>
          <a:p>
            <a:r>
              <a:rPr lang="en-US" sz="2800" b="1" dirty="0" smtClean="0">
                <a:solidFill>
                  <a:srgbClr val="FF0000"/>
                </a:solidFill>
              </a:rPr>
              <a:t>Three year </a:t>
            </a:r>
            <a:r>
              <a:rPr lang="en-US" sz="2800" b="1" dirty="0" err="1" smtClean="0">
                <a:solidFill>
                  <a:srgbClr val="FF0000"/>
                </a:solidFill>
              </a:rPr>
              <a:t>GoK</a:t>
            </a:r>
            <a:r>
              <a:rPr lang="en-US" sz="2800" b="1" dirty="0" smtClean="0">
                <a:solidFill>
                  <a:srgbClr val="FF0000"/>
                </a:solidFill>
              </a:rPr>
              <a:t> premium payments of </a:t>
            </a:r>
            <a:r>
              <a:rPr lang="en-US" sz="2800" b="1" dirty="0" err="1" smtClean="0">
                <a:solidFill>
                  <a:srgbClr val="FF0000"/>
                </a:solidFill>
              </a:rPr>
              <a:t>Kshs</a:t>
            </a:r>
            <a:r>
              <a:rPr lang="en-US" sz="2800" b="1" dirty="0" smtClean="0">
                <a:solidFill>
                  <a:srgbClr val="FF0000"/>
                </a:solidFill>
              </a:rPr>
              <a:t>. 460 m </a:t>
            </a:r>
          </a:p>
          <a:p>
            <a:r>
              <a:rPr lang="en-US" sz="2800" b="1" dirty="0" smtClean="0">
                <a:solidFill>
                  <a:srgbClr val="FF0000"/>
                </a:solidFill>
              </a:rPr>
              <a:t>against Insurance payouts of </a:t>
            </a:r>
            <a:r>
              <a:rPr lang="en-US" sz="2800" b="1" dirty="0" err="1" smtClean="0">
                <a:solidFill>
                  <a:srgbClr val="FF0000"/>
                </a:solidFill>
              </a:rPr>
              <a:t>Kshs</a:t>
            </a:r>
            <a:r>
              <a:rPr lang="en-US" sz="2800" b="1" dirty="0" smtClean="0">
                <a:solidFill>
                  <a:srgbClr val="FF0000"/>
                </a:solidFill>
              </a:rPr>
              <a:t>. 705m</a:t>
            </a:r>
          </a:p>
        </p:txBody>
      </p:sp>
    </p:spTree>
    <p:extLst>
      <p:ext uri="{BB962C8B-B14F-4D97-AF65-F5344CB8AC3E}">
        <p14:creationId xmlns:p14="http://schemas.microsoft.com/office/powerpoint/2010/main" val="466220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909851"/>
          </a:xfrm>
        </p:spPr>
        <p:txBody>
          <a:bodyPr>
            <a:normAutofit fontScale="90000"/>
          </a:bodyPr>
          <a:lstStyle/>
          <a:p>
            <a:r>
              <a:rPr lang="en-US" dirty="0" err="1" smtClean="0"/>
              <a:t>GoK</a:t>
            </a:r>
            <a:r>
              <a:rPr lang="en-US" dirty="0" smtClean="0"/>
              <a:t> Projected KLIP Investment plan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2109961"/>
              </p:ext>
            </p:extLst>
          </p:nvPr>
        </p:nvGraphicFramePr>
        <p:xfrm>
          <a:off x="0" y="942306"/>
          <a:ext cx="9144001" cy="6225566"/>
        </p:xfrm>
        <a:graphic>
          <a:graphicData uri="http://schemas.openxmlformats.org/drawingml/2006/table">
            <a:tbl>
              <a:tblPr firstRow="1" bandRow="1"/>
              <a:tblGrid>
                <a:gridCol w="3056133"/>
                <a:gridCol w="1521967"/>
                <a:gridCol w="1521967"/>
                <a:gridCol w="1521967"/>
                <a:gridCol w="1521967"/>
              </a:tblGrid>
              <a:tr h="254984">
                <a:tc>
                  <a:txBody>
                    <a:bodyPr/>
                    <a:lstStyle/>
                    <a:p>
                      <a:pPr algn="l" fontAlgn="ctr"/>
                      <a:r>
                        <a:rPr lang="en-US" sz="2400" b="1" i="0" u="none" strike="noStrike">
                          <a:solidFill>
                            <a:srgbClr val="FFFFFF"/>
                          </a:solidFill>
                          <a:effectLst/>
                          <a:latin typeface="Calibri"/>
                        </a:rPr>
                        <a:t>Year</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mr-IN" sz="2400" b="1" i="0" u="none" strike="noStrike" dirty="0">
                          <a:solidFill>
                            <a:schemeClr val="tx1"/>
                          </a:solidFill>
                          <a:effectLst/>
                          <a:latin typeface="Calibri"/>
                        </a:rPr>
                        <a:t>18/19</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mr-IN" sz="2400" b="1" i="0" u="none" strike="noStrike" dirty="0">
                          <a:solidFill>
                            <a:schemeClr val="tx1"/>
                          </a:solidFill>
                          <a:effectLst/>
                          <a:latin typeface="Calibri"/>
                        </a:rPr>
                        <a:t>19/20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mr-IN" sz="2400" b="1" i="0" u="none" strike="noStrike">
                          <a:solidFill>
                            <a:schemeClr val="tx1"/>
                          </a:solidFill>
                          <a:effectLst/>
                          <a:latin typeface="Calibri"/>
                        </a:rPr>
                        <a:t>20/21</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mr-IN" sz="2400" b="1" i="0" u="none" strike="noStrike">
                          <a:solidFill>
                            <a:schemeClr val="tx1"/>
                          </a:solidFill>
                          <a:effectLst/>
                          <a:latin typeface="Calibri"/>
                        </a:rPr>
                        <a:t>21/22</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509968">
                <a:tc>
                  <a:txBody>
                    <a:bodyPr/>
                    <a:lstStyle/>
                    <a:p>
                      <a:pPr algn="l" fontAlgn="ctr"/>
                      <a:r>
                        <a:rPr lang="en-US" sz="2400" b="0" i="0" u="none" strike="noStrike">
                          <a:solidFill>
                            <a:srgbClr val="000000"/>
                          </a:solidFill>
                          <a:effectLst/>
                          <a:latin typeface="Calibri"/>
                        </a:rPr>
                        <a:t>Total Budget (Ksh. m)</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is-IS" sz="2400" b="0" i="0" u="none" strike="noStrike" dirty="0">
                          <a:solidFill>
                            <a:schemeClr val="tx1"/>
                          </a:solidFill>
                          <a:effectLst/>
                          <a:latin typeface="Calibri"/>
                        </a:rPr>
                        <a:t>400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is-IS" sz="2400" b="0" i="0" u="none" strike="noStrike" dirty="0">
                          <a:solidFill>
                            <a:schemeClr val="tx1"/>
                          </a:solidFill>
                          <a:effectLst/>
                          <a:latin typeface="Calibri"/>
                        </a:rPr>
                        <a:t>500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is-IS" sz="2400" b="0" i="0" u="none" strike="noStrike" dirty="0" smtClean="0">
                          <a:solidFill>
                            <a:schemeClr val="tx1"/>
                          </a:solidFill>
                          <a:effectLst/>
                          <a:latin typeface="Calibri"/>
                        </a:rPr>
                        <a:t>700</a:t>
                      </a:r>
                      <a:endParaRPr lang="is-I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is-IS" sz="2400" b="0" i="0" u="none" strike="noStrike" dirty="0" smtClean="0">
                          <a:solidFill>
                            <a:schemeClr val="tx1"/>
                          </a:solidFill>
                          <a:effectLst/>
                          <a:latin typeface="Calibri"/>
                        </a:rPr>
                        <a:t>1000</a:t>
                      </a:r>
                      <a:endParaRPr lang="is-I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54984">
                <a:tc>
                  <a:txBody>
                    <a:bodyPr/>
                    <a:lstStyle/>
                    <a:p>
                      <a:pPr algn="l" fontAlgn="ctr"/>
                      <a:r>
                        <a:rPr lang="en-US" sz="2400" b="0" i="0" u="none" strike="noStrike">
                          <a:solidFill>
                            <a:srgbClr val="000000"/>
                          </a:solidFill>
                          <a:effectLst/>
                          <a:latin typeface="Calibri"/>
                        </a:rPr>
                        <a:t>Premiums Budget </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is-IS" sz="2400" b="0" i="0" u="none" strike="noStrike">
                          <a:solidFill>
                            <a:schemeClr val="tx1"/>
                          </a:solidFill>
                          <a:effectLst/>
                          <a:latin typeface="Calibri"/>
                        </a:rPr>
                        <a:t>280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a:solidFill>
                            <a:schemeClr val="tx1"/>
                          </a:solidFill>
                          <a:effectLst/>
                          <a:latin typeface="Calibri"/>
                        </a:rPr>
                        <a:t>350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smtClean="0">
                          <a:solidFill>
                            <a:schemeClr val="tx1"/>
                          </a:solidFill>
                          <a:effectLst/>
                          <a:latin typeface="Calibri"/>
                        </a:rPr>
                        <a:t>500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smtClean="0">
                          <a:solidFill>
                            <a:schemeClr val="tx1"/>
                          </a:solidFill>
                          <a:effectLst/>
                          <a:latin typeface="Calibri"/>
                        </a:rPr>
                        <a:t>800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99343">
                <a:tc>
                  <a:txBody>
                    <a:bodyPr/>
                    <a:lstStyle/>
                    <a:p>
                      <a:pPr algn="l" fontAlgn="ctr"/>
                      <a:r>
                        <a:rPr lang="ro-RO" sz="2400" b="0" i="0" u="none" strike="noStrike">
                          <a:solidFill>
                            <a:srgbClr val="000000"/>
                          </a:solidFill>
                          <a:effectLst/>
                          <a:latin typeface="Calibri"/>
                        </a:rPr>
                        <a:t>% investment  premiums</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a:solidFill>
                            <a:schemeClr val="tx1"/>
                          </a:solidFill>
                          <a:effectLst/>
                          <a:latin typeface="Calibri"/>
                        </a:rPr>
                        <a:t>70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dirty="0">
                          <a:solidFill>
                            <a:schemeClr val="tx1"/>
                          </a:solidFill>
                          <a:effectLst/>
                          <a:latin typeface="Calibri"/>
                        </a:rPr>
                        <a:t>70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a:solidFill>
                            <a:schemeClr val="tx1"/>
                          </a:solidFill>
                          <a:effectLst/>
                          <a:latin typeface="Calibri"/>
                        </a:rPr>
                        <a:t>70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dirty="0" smtClean="0">
                          <a:solidFill>
                            <a:schemeClr val="tx1"/>
                          </a:solidFill>
                          <a:effectLst/>
                          <a:latin typeface="Calibri"/>
                        </a:rPr>
                        <a:t>80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99343">
                <a:tc>
                  <a:txBody>
                    <a:bodyPr/>
                    <a:lstStyle/>
                    <a:p>
                      <a:pPr algn="l" fontAlgn="ctr"/>
                      <a:r>
                        <a:rPr lang="en-US" sz="2400" b="0" i="0" u="none" strike="noStrike">
                          <a:solidFill>
                            <a:srgbClr val="000000"/>
                          </a:solidFill>
                          <a:effectLst/>
                          <a:latin typeface="Calibri"/>
                        </a:rPr>
                        <a:t>% Capacity building, O&amp;M</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a:solidFill>
                            <a:schemeClr val="tx1"/>
                          </a:solidFill>
                          <a:effectLst/>
                          <a:latin typeface="Calibri"/>
                        </a:rPr>
                        <a:t>30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a:solidFill>
                            <a:schemeClr val="tx1"/>
                          </a:solidFill>
                          <a:effectLst/>
                          <a:latin typeface="Calibri"/>
                        </a:rPr>
                        <a:t>30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a:solidFill>
                            <a:schemeClr val="tx1"/>
                          </a:solidFill>
                          <a:effectLst/>
                          <a:latin typeface="Calibri"/>
                        </a:rPr>
                        <a:t>30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smtClean="0">
                          <a:solidFill>
                            <a:schemeClr val="tx1"/>
                          </a:solidFill>
                          <a:effectLst/>
                          <a:latin typeface="Calibri"/>
                        </a:rPr>
                        <a:t>20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99343">
                <a:tc>
                  <a:txBody>
                    <a:bodyPr/>
                    <a:lstStyle/>
                    <a:p>
                      <a:pPr algn="l" fontAlgn="ctr"/>
                      <a:r>
                        <a:rPr lang="en-US" sz="2400" b="0" i="0" u="none" strike="noStrike">
                          <a:solidFill>
                            <a:srgbClr val="000000"/>
                          </a:solidFill>
                          <a:effectLst/>
                          <a:latin typeface="Calibri"/>
                        </a:rPr>
                        <a:t>Max  Potential Payout  in Ksh. m</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i-FI" sz="2400" b="0" i="0" u="none" strike="noStrike">
                          <a:solidFill>
                            <a:schemeClr val="tx1"/>
                          </a:solidFill>
                          <a:effectLst/>
                          <a:latin typeface="Calibri"/>
                        </a:rPr>
                        <a:t>1,600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i-FI" sz="2400" b="0" i="0" u="none" strike="noStrike" dirty="0">
                          <a:solidFill>
                            <a:schemeClr val="tx1"/>
                          </a:solidFill>
                          <a:effectLst/>
                          <a:latin typeface="Calibri"/>
                        </a:rPr>
                        <a:t>2,400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i-FI" sz="2400" b="0" i="0" u="none" strike="noStrike" dirty="0" smtClean="0">
                          <a:solidFill>
                            <a:schemeClr val="tx1"/>
                          </a:solidFill>
                          <a:effectLst/>
                          <a:latin typeface="Calibri"/>
                        </a:rPr>
                        <a:t>3,500</a:t>
                      </a:r>
                      <a:endParaRPr lang="fi-FI"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i-FI" sz="2400" b="0" i="0" u="none" strike="noStrike" dirty="0" smtClean="0">
                          <a:solidFill>
                            <a:schemeClr val="tx1"/>
                          </a:solidFill>
                          <a:effectLst/>
                          <a:latin typeface="Calibri"/>
                        </a:rPr>
                        <a:t>4,000</a:t>
                      </a:r>
                      <a:endParaRPr lang="fi-FI"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54984">
                <a:tc>
                  <a:txBody>
                    <a:bodyPr/>
                    <a:lstStyle/>
                    <a:p>
                      <a:pPr algn="l" fontAlgn="ctr"/>
                      <a:r>
                        <a:rPr lang="mr-IN" sz="2400" b="0" i="0" u="none" strike="noStrike">
                          <a:solidFill>
                            <a:srgbClr val="000000"/>
                          </a:solidFill>
                          <a:effectLst/>
                          <a:latin typeface="Calibri"/>
                        </a:rPr>
                        <a:t>H/H</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a:solidFill>
                            <a:schemeClr val="tx1"/>
                          </a:solidFill>
                          <a:effectLst/>
                          <a:latin typeface="Calibri"/>
                        </a:rPr>
                        <a:t>22,000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a:solidFill>
                            <a:schemeClr val="tx1"/>
                          </a:solidFill>
                          <a:effectLst/>
                          <a:latin typeface="Calibri"/>
                        </a:rPr>
                        <a:t>30,000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smtClean="0">
                          <a:solidFill>
                            <a:schemeClr val="tx1"/>
                          </a:solidFill>
                          <a:effectLst/>
                          <a:latin typeface="Calibri"/>
                        </a:rPr>
                        <a:t>45,000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a:solidFill>
                            <a:schemeClr val="tx1"/>
                          </a:solidFill>
                          <a:effectLst/>
                          <a:latin typeface="Calibri"/>
                        </a:rPr>
                        <a:t>6</a:t>
                      </a:r>
                      <a:r>
                        <a:rPr lang="en-US" sz="2400" b="0" i="0" u="none" strike="noStrike" dirty="0" smtClean="0">
                          <a:solidFill>
                            <a:schemeClr val="tx1"/>
                          </a:solidFill>
                          <a:effectLst/>
                          <a:latin typeface="Calibri"/>
                        </a:rPr>
                        <a:t>0,000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54984">
                <a:tc>
                  <a:txBody>
                    <a:bodyPr/>
                    <a:lstStyle/>
                    <a:p>
                      <a:pPr algn="l" fontAlgn="ctr"/>
                      <a:r>
                        <a:rPr lang="en-US" sz="2400" b="0" i="0" u="none" strike="noStrike">
                          <a:solidFill>
                            <a:srgbClr val="000000"/>
                          </a:solidFill>
                          <a:effectLst/>
                          <a:latin typeface="Calibri"/>
                        </a:rPr>
                        <a:t>No of people</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a:solidFill>
                            <a:schemeClr val="tx1"/>
                          </a:solidFill>
                          <a:effectLst/>
                          <a:latin typeface="Calibri"/>
                        </a:rPr>
                        <a:t>150,000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a:solidFill>
                            <a:schemeClr val="tx1"/>
                          </a:solidFill>
                          <a:effectLst/>
                          <a:latin typeface="Calibri"/>
                        </a:rPr>
                        <a:t>240,000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dirty="0" smtClean="0">
                          <a:solidFill>
                            <a:schemeClr val="tx1"/>
                          </a:solidFill>
                          <a:effectLst/>
                          <a:latin typeface="Calibri"/>
                        </a:rPr>
                        <a:t>280,000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dirty="0" smtClean="0">
                          <a:solidFill>
                            <a:schemeClr val="tx1"/>
                          </a:solidFill>
                          <a:effectLst/>
                          <a:latin typeface="Calibri"/>
                        </a:rPr>
                        <a:t>360,000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99343">
                <a:tc>
                  <a:txBody>
                    <a:bodyPr/>
                    <a:lstStyle/>
                    <a:p>
                      <a:pPr algn="l" fontAlgn="ctr"/>
                      <a:r>
                        <a:rPr lang="en-US" sz="2400" b="0" i="0" u="none" strike="noStrike">
                          <a:solidFill>
                            <a:srgbClr val="000000"/>
                          </a:solidFill>
                          <a:effectLst/>
                          <a:latin typeface="Calibri"/>
                        </a:rPr>
                        <a:t>% of  Human Pop in ASAl</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a:solidFill>
                            <a:schemeClr val="tx1"/>
                          </a:solidFill>
                          <a:effectLst/>
                          <a:latin typeface="Calibri"/>
                        </a:rPr>
                        <a:t>4</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hr-HR" sz="2400" b="0" i="0" u="none" strike="noStrike">
                          <a:solidFill>
                            <a:schemeClr val="tx1"/>
                          </a:solidFill>
                          <a:effectLst/>
                          <a:latin typeface="Calibri"/>
                        </a:rPr>
                        <a:t>6.8</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hr-HR" sz="2400" b="0" i="0" u="none" strike="noStrike" dirty="0" smtClean="0">
                          <a:solidFill>
                            <a:schemeClr val="tx1"/>
                          </a:solidFill>
                          <a:effectLst/>
                          <a:latin typeface="Calibri"/>
                        </a:rPr>
                        <a:t>8</a:t>
                      </a:r>
                      <a:endParaRPr lang="hr-HR"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hr-HR" sz="2400" b="0" i="0" u="none" strike="noStrike" dirty="0" smtClean="0">
                          <a:solidFill>
                            <a:schemeClr val="tx1"/>
                          </a:solidFill>
                          <a:effectLst/>
                          <a:latin typeface="Calibri"/>
                        </a:rPr>
                        <a:t>11</a:t>
                      </a:r>
                      <a:endParaRPr lang="hr-HR"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99343">
                <a:tc>
                  <a:txBody>
                    <a:bodyPr/>
                    <a:lstStyle/>
                    <a:p>
                      <a:pPr algn="l" fontAlgn="ctr"/>
                      <a:r>
                        <a:rPr lang="en-US" sz="2400" b="0" i="0" u="none" strike="noStrike">
                          <a:solidFill>
                            <a:srgbClr val="000000"/>
                          </a:solidFill>
                          <a:effectLst/>
                          <a:latin typeface="Calibri"/>
                        </a:rPr>
                        <a:t>Livestock units covered</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a:solidFill>
                            <a:schemeClr val="tx1"/>
                          </a:solidFill>
                          <a:effectLst/>
                          <a:latin typeface="Calibri"/>
                        </a:rPr>
                        <a:t>110,000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a:solidFill>
                            <a:schemeClr val="tx1"/>
                          </a:solidFill>
                          <a:effectLst/>
                          <a:latin typeface="Calibri"/>
                        </a:rPr>
                        <a:t>150,000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dirty="0" smtClean="0">
                          <a:solidFill>
                            <a:schemeClr val="tx1"/>
                          </a:solidFill>
                          <a:effectLst/>
                          <a:latin typeface="Calibri"/>
                        </a:rPr>
                        <a:t>225,000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2400" b="0" i="0" u="none" strike="noStrike" dirty="0" smtClean="0">
                          <a:solidFill>
                            <a:schemeClr val="tx1"/>
                          </a:solidFill>
                          <a:effectLst/>
                          <a:latin typeface="Calibri"/>
                        </a:rPr>
                        <a:t>300,000</a:t>
                      </a:r>
                      <a:endParaRPr lang="en-US" sz="2400" b="0" i="0" u="none" strike="noStrike" dirty="0">
                        <a:solidFill>
                          <a:schemeClr val="tx1"/>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99343">
                <a:tc>
                  <a:txBody>
                    <a:bodyPr/>
                    <a:lstStyle/>
                    <a:p>
                      <a:pPr algn="l" fontAlgn="ctr"/>
                      <a:r>
                        <a:rPr lang="en-US" sz="2400" b="0" i="0" u="none" strike="noStrike" dirty="0">
                          <a:solidFill>
                            <a:srgbClr val="FF0000"/>
                          </a:solidFill>
                          <a:effectLst/>
                          <a:latin typeface="Calibri"/>
                        </a:rPr>
                        <a:t>Value livestock protected( </a:t>
                      </a:r>
                      <a:r>
                        <a:rPr lang="en-US" sz="2400" b="0" i="0" u="none" strike="noStrike" dirty="0" err="1">
                          <a:solidFill>
                            <a:srgbClr val="FF0000"/>
                          </a:solidFill>
                          <a:effectLst/>
                          <a:latin typeface="Calibri"/>
                        </a:rPr>
                        <a:t>Ksh</a:t>
                      </a:r>
                      <a:r>
                        <a:rPr lang="en-US" sz="2400" b="0" i="0" u="none" strike="noStrike" dirty="0">
                          <a:solidFill>
                            <a:srgbClr val="FF0000"/>
                          </a:solidFill>
                          <a:effectLst/>
                          <a:latin typeface="Calibri"/>
                        </a:rPr>
                        <a:t>. M)</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cs-CZ" sz="2400" b="0" i="0" u="none" strike="noStrike" dirty="0">
                          <a:solidFill>
                            <a:srgbClr val="FF0000"/>
                          </a:solidFill>
                          <a:effectLst/>
                          <a:latin typeface="Calibri"/>
                        </a:rPr>
                        <a:t>6,600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a:solidFill>
                            <a:srgbClr val="FF0000"/>
                          </a:solidFill>
                          <a:effectLst/>
                          <a:latin typeface="Calibri"/>
                        </a:rPr>
                        <a:t>9,000</a:t>
                      </a: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smtClean="0">
                          <a:solidFill>
                            <a:srgbClr val="FF0000"/>
                          </a:solidFill>
                          <a:effectLst/>
                          <a:latin typeface="Calibri"/>
                        </a:rPr>
                        <a:t>15,000</a:t>
                      </a:r>
                      <a:endParaRPr lang="en-US" sz="2400" b="0" i="0" u="none" strike="noStrike" dirty="0">
                        <a:solidFill>
                          <a:srgbClr val="FF0000"/>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2400" b="0" i="0" u="none" strike="noStrike" dirty="0" smtClean="0">
                          <a:solidFill>
                            <a:srgbClr val="FF0000"/>
                          </a:solidFill>
                          <a:effectLst/>
                          <a:latin typeface="Calibri"/>
                        </a:rPr>
                        <a:t>20,000</a:t>
                      </a:r>
                      <a:endParaRPr lang="en-US" sz="2400" b="0" i="0" u="none" strike="noStrike" dirty="0">
                        <a:solidFill>
                          <a:srgbClr val="FF0000"/>
                        </a:solidFill>
                        <a:effectLst/>
                        <a:latin typeface="Calibri"/>
                      </a:endParaRPr>
                    </a:p>
                  </a:txBody>
                  <a:tcPr marL="10624" marR="10624" marT="1062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227339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164"/>
            <a:ext cx="8229600" cy="1143000"/>
          </a:xfrm>
        </p:spPr>
        <p:txBody>
          <a:bodyPr>
            <a:normAutofit fontScale="90000"/>
          </a:bodyPr>
          <a:lstStyle/>
          <a:p>
            <a:r>
              <a:rPr lang="en-US" dirty="0" smtClean="0"/>
              <a:t>Satellite Data: </a:t>
            </a:r>
            <a:r>
              <a:rPr lang="en-US" dirty="0"/>
              <a:t>December, 2015, NDVI Results</a:t>
            </a:r>
          </a:p>
        </p:txBody>
      </p:sp>
      <p:grpSp>
        <p:nvGrpSpPr>
          <p:cNvPr id="3" name="Group 19"/>
          <p:cNvGrpSpPr>
            <a:grpSpLocks/>
          </p:cNvGrpSpPr>
          <p:nvPr>
            <p:custDataLst>
              <p:tags r:id="rId1"/>
            </p:custDataLst>
          </p:nvPr>
        </p:nvGrpSpPr>
        <p:grpSpPr bwMode="auto">
          <a:xfrm>
            <a:off x="0" y="-14288"/>
            <a:ext cx="1085850" cy="6872288"/>
            <a:chOff x="33" y="-9"/>
            <a:chExt cx="684" cy="4252"/>
          </a:xfrm>
        </p:grpSpPr>
        <p:grpSp>
          <p:nvGrpSpPr>
            <p:cNvPr id="4"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pic>
        <p:nvPicPr>
          <p:cNvPr id="2050" name="Picture 2"/>
          <p:cNvPicPr>
            <a:picLocks noGrp="1" noChangeAspect="1" noChangeArrowheads="1"/>
          </p:cNvPicPr>
          <p:nvPr>
            <p:ph idx="1"/>
          </p:nvPr>
        </p:nvPicPr>
        <p:blipFill rotWithShape="1">
          <a:blip r:embed="rId4"/>
          <a:srcRect t="9256"/>
          <a:stretch/>
        </p:blipFill>
        <p:spPr bwMode="auto">
          <a:xfrm>
            <a:off x="187036" y="1295400"/>
            <a:ext cx="8956964" cy="5364470"/>
          </a:xfrm>
          <a:prstGeom prst="rect">
            <a:avLst/>
          </a:prstGeom>
          <a:noFill/>
          <a:ln w="9525">
            <a:noFill/>
            <a:miter lim="800000"/>
            <a:headEnd/>
            <a:tailEnd/>
          </a:ln>
          <a:effectLst/>
        </p:spPr>
      </p:pic>
      <p:sp>
        <p:nvSpPr>
          <p:cNvPr id="5" name="Rectangle 4"/>
          <p:cNvSpPr/>
          <p:nvPr/>
        </p:nvSpPr>
        <p:spPr>
          <a:xfrm>
            <a:off x="1085850" y="6096000"/>
            <a:ext cx="7315200" cy="400110"/>
          </a:xfrm>
          <a:prstGeom prst="rect">
            <a:avLst/>
          </a:prstGeom>
        </p:spPr>
        <p:txBody>
          <a:bodyPr wrap="square">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Short </a:t>
            </a:r>
            <a:r>
              <a:rPr lang="en-US" sz="2000" b="1" dirty="0" smtClean="0">
                <a:latin typeface="Verdana" panose="020B0604030504040204" pitchFamily="34" charset="0"/>
                <a:ea typeface="Verdana" panose="020B0604030504040204" pitchFamily="34" charset="0"/>
                <a:cs typeface="Verdana" panose="020B0604030504040204" pitchFamily="34" charset="0"/>
              </a:rPr>
              <a:t>Rains 2015 - No trigger – No Pay Out </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92750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838200"/>
            <a:ext cx="9144000" cy="6019800"/>
          </a:xfrm>
          <a:prstGeom prst="rect">
            <a:avLst/>
          </a:prstGeom>
        </p:spPr>
      </p:pic>
      <p:sp>
        <p:nvSpPr>
          <p:cNvPr id="3" name="Rectangle 2"/>
          <p:cNvSpPr/>
          <p:nvPr/>
        </p:nvSpPr>
        <p:spPr>
          <a:xfrm>
            <a:off x="-23884" y="-12510"/>
            <a:ext cx="8839200" cy="1083374"/>
          </a:xfrm>
          <a:prstGeom prst="rect">
            <a:avLst/>
          </a:prstGeom>
        </p:spPr>
        <p:txBody>
          <a:bodyPr wrap="square">
            <a:spAutoFit/>
          </a:bodyPr>
          <a:lstStyle/>
          <a:p>
            <a:pPr algn="just">
              <a:lnSpc>
                <a:spcPct val="115000"/>
              </a:lnSpc>
              <a:spcAft>
                <a:spcPts val="1000"/>
              </a:spcAft>
            </a:pPr>
            <a:r>
              <a:rPr lang="en-US" sz="2800" b="1" dirty="0" smtClean="0">
                <a:latin typeface="Arial" panose="020B0604020202020204" pitchFamily="34" charset="0"/>
                <a:ea typeface="Calibri" panose="020F0502020204030204" pitchFamily="34" charset="0"/>
                <a:cs typeface="Times New Roman" panose="02020603050405020304" pitchFamily="18" charset="0"/>
              </a:rPr>
              <a:t>Long </a:t>
            </a:r>
            <a:r>
              <a:rPr lang="en-US" sz="2800" b="1" dirty="0">
                <a:latin typeface="Arial" panose="020B0604020202020204" pitchFamily="34" charset="0"/>
                <a:ea typeface="Calibri" panose="020F0502020204030204" pitchFamily="34" charset="0"/>
                <a:cs typeface="Times New Roman" panose="02020603050405020304" pitchFamily="18" charset="0"/>
              </a:rPr>
              <a:t>Rains </a:t>
            </a:r>
            <a:r>
              <a:rPr lang="en-US" sz="2800" b="1" dirty="0" smtClean="0">
                <a:latin typeface="Arial" panose="020B0604020202020204" pitchFamily="34" charset="0"/>
                <a:ea typeface="Calibri" panose="020F0502020204030204" pitchFamily="34" charset="0"/>
                <a:cs typeface="Times New Roman" panose="02020603050405020304" pitchFamily="18" charset="0"/>
              </a:rPr>
              <a:t>Season cumulative Report: (Mar</a:t>
            </a:r>
            <a:r>
              <a:rPr lang="en-US" sz="2800" b="1" dirty="0">
                <a:latin typeface="Arial" panose="020B0604020202020204" pitchFamily="34" charset="0"/>
                <a:ea typeface="Calibri" panose="020F0502020204030204" pitchFamily="34" charset="0"/>
                <a:cs typeface="Times New Roman" panose="02020603050405020304" pitchFamily="18" charset="0"/>
              </a:rPr>
              <a:t>, April, May and June, </a:t>
            </a:r>
            <a:r>
              <a:rPr lang="en-US" sz="2800" b="1" dirty="0" smtClean="0">
                <a:latin typeface="Arial" panose="020B0604020202020204" pitchFamily="34" charset="0"/>
                <a:ea typeface="Calibri" panose="020F0502020204030204" pitchFamily="34" charset="0"/>
                <a:cs typeface="Times New Roman" panose="02020603050405020304" pitchFamily="18" charset="0"/>
              </a:rPr>
              <a:t>2016)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5029200"/>
            <a:ext cx="4038600" cy="1366528"/>
          </a:xfrm>
          <a:prstGeom prst="rect">
            <a:avLst/>
          </a:prstGeom>
        </p:spPr>
        <p:txBody>
          <a:bodyPr wrap="square">
            <a:spAutoFit/>
          </a:bodyPr>
          <a:lstStyle/>
          <a:p>
            <a:pPr marR="0" lvl="0" algn="just">
              <a:lnSpc>
                <a:spcPct val="115000"/>
              </a:lnSpc>
              <a:spcBef>
                <a:spcPts val="0"/>
              </a:spcBef>
              <a:spcAft>
                <a:spcPts val="0"/>
              </a:spcAft>
            </a:pPr>
            <a:r>
              <a:rPr lang="en-US" sz="2400" b="1" dirty="0">
                <a:latin typeface="Verdana" panose="020B0604030504040204" pitchFamily="34" charset="0"/>
                <a:ea typeface="Verdana" panose="020B0604030504040204" pitchFamily="34" charset="0"/>
                <a:cs typeface="Verdana" panose="020B0604030504040204" pitchFamily="34" charset="0"/>
              </a:rPr>
              <a:t>Two insurance units in Wajir (Diff and </a:t>
            </a:r>
            <a:r>
              <a:rPr lang="en-US" sz="2400" b="1" dirty="0" err="1">
                <a:latin typeface="Verdana" panose="020B0604030504040204" pitchFamily="34" charset="0"/>
                <a:ea typeface="Verdana" panose="020B0604030504040204" pitchFamily="34" charset="0"/>
                <a:cs typeface="Verdana" panose="020B0604030504040204" pitchFamily="34" charset="0"/>
              </a:rPr>
              <a:t>Bute</a:t>
            </a:r>
            <a:r>
              <a:rPr lang="en-US" sz="2400" b="1" dirty="0">
                <a:latin typeface="Verdana" panose="020B0604030504040204" pitchFamily="34" charset="0"/>
                <a:ea typeface="Verdana" panose="020B0604030504040204" pitchFamily="34" charset="0"/>
                <a:cs typeface="Verdana" panose="020B0604030504040204" pitchFamily="34" charset="0"/>
              </a:rPr>
              <a:t>) have </a:t>
            </a:r>
            <a:r>
              <a:rPr lang="en-US" sz="2400" b="1" dirty="0" smtClean="0">
                <a:latin typeface="Verdana" panose="020B0604030504040204" pitchFamily="34" charset="0"/>
                <a:ea typeface="Verdana" panose="020B0604030504040204" pitchFamily="34" charset="0"/>
                <a:cs typeface="Verdana" panose="020B0604030504040204" pitchFamily="34" charset="0"/>
              </a:rPr>
              <a:t>triggered</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93510366"/>
              </p:ext>
            </p:extLst>
          </p:nvPr>
        </p:nvGraphicFramePr>
        <p:xfrm>
          <a:off x="4367285" y="5029200"/>
          <a:ext cx="4800599" cy="1638300"/>
        </p:xfrm>
        <a:graphic>
          <a:graphicData uri="http://schemas.openxmlformats.org/drawingml/2006/table">
            <a:tbl>
              <a:tblPr firstRow="1" firstCol="1" bandRow="1">
                <a:tableStyleId>{5C22544A-7EE6-4342-B048-85BDC9FD1C3A}</a:tableStyleId>
              </a:tblPr>
              <a:tblGrid>
                <a:gridCol w="1623158"/>
                <a:gridCol w="1755765"/>
                <a:gridCol w="1421676"/>
              </a:tblGrid>
              <a:tr h="546252">
                <a:tc>
                  <a:txBody>
                    <a:bodyPr/>
                    <a:lstStyle/>
                    <a:p>
                      <a:pPr marL="0" marR="0" algn="l">
                        <a:lnSpc>
                          <a:spcPct val="107000"/>
                        </a:lnSpc>
                        <a:spcBef>
                          <a:spcPts val="0"/>
                        </a:spcBef>
                        <a:spcAft>
                          <a:spcPts val="800"/>
                        </a:spcAft>
                      </a:pPr>
                      <a:r>
                        <a:rPr lang="en-US" sz="1600" b="1" dirty="0">
                          <a:effectLst/>
                        </a:rPr>
                        <a:t>Unit Area of Insurance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gn="l">
                        <a:lnSpc>
                          <a:spcPct val="107000"/>
                        </a:lnSpc>
                        <a:spcBef>
                          <a:spcPts val="0"/>
                        </a:spcBef>
                        <a:spcAft>
                          <a:spcPts val="800"/>
                        </a:spcAft>
                      </a:pPr>
                      <a:r>
                        <a:rPr lang="en-US" sz="1600" b="1" dirty="0">
                          <a:effectLst/>
                        </a:rPr>
                        <a:t>No. of Beneficiaries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gn="l">
                        <a:lnSpc>
                          <a:spcPct val="107000"/>
                        </a:lnSpc>
                        <a:spcBef>
                          <a:spcPts val="0"/>
                        </a:spcBef>
                        <a:spcAft>
                          <a:spcPts val="800"/>
                        </a:spcAft>
                      </a:pPr>
                      <a:r>
                        <a:rPr lang="en-US" sz="1600" b="1">
                          <a:effectLst/>
                        </a:rPr>
                        <a:t>Payout Amount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364016">
                <a:tc>
                  <a:txBody>
                    <a:bodyPr/>
                    <a:lstStyle/>
                    <a:p>
                      <a:pPr marL="0" marR="0" algn="l">
                        <a:lnSpc>
                          <a:spcPct val="107000"/>
                        </a:lnSpc>
                        <a:spcBef>
                          <a:spcPts val="0"/>
                        </a:spcBef>
                        <a:spcAft>
                          <a:spcPts val="800"/>
                        </a:spcAft>
                      </a:pPr>
                      <a:r>
                        <a:rPr lang="en-US" sz="1600" b="1" dirty="0">
                          <a:effectLst/>
                        </a:rPr>
                        <a:t>DIFF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gn="l">
                        <a:lnSpc>
                          <a:spcPct val="107000"/>
                        </a:lnSpc>
                        <a:spcBef>
                          <a:spcPts val="0"/>
                        </a:spcBef>
                        <a:spcAft>
                          <a:spcPts val="800"/>
                        </a:spcAft>
                      </a:pPr>
                      <a:r>
                        <a:rPr lang="en-US" sz="1600" b="1" dirty="0">
                          <a:effectLst/>
                        </a:rPr>
                        <a:t>179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gn="l">
                        <a:lnSpc>
                          <a:spcPct val="107000"/>
                        </a:lnSpc>
                        <a:spcBef>
                          <a:spcPts val="0"/>
                        </a:spcBef>
                        <a:spcAft>
                          <a:spcPts val="800"/>
                        </a:spcAft>
                      </a:pPr>
                      <a:r>
                        <a:rPr lang="en-US" sz="1600" b="1">
                          <a:effectLst/>
                        </a:rPr>
                        <a:t>         2,295,496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364016">
                <a:tc>
                  <a:txBody>
                    <a:bodyPr/>
                    <a:lstStyle/>
                    <a:p>
                      <a:pPr marL="0" marR="0" algn="l">
                        <a:lnSpc>
                          <a:spcPct val="107000"/>
                        </a:lnSpc>
                        <a:spcBef>
                          <a:spcPts val="0"/>
                        </a:spcBef>
                        <a:spcAft>
                          <a:spcPts val="800"/>
                        </a:spcAft>
                      </a:pPr>
                      <a:r>
                        <a:rPr lang="en-US" sz="1600" b="1" dirty="0">
                          <a:effectLst/>
                        </a:rPr>
                        <a:t>BUTE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gn="l">
                        <a:lnSpc>
                          <a:spcPct val="107000"/>
                        </a:lnSpc>
                        <a:spcBef>
                          <a:spcPts val="0"/>
                        </a:spcBef>
                        <a:spcAft>
                          <a:spcPts val="800"/>
                        </a:spcAft>
                      </a:pPr>
                      <a:r>
                        <a:rPr lang="en-US" sz="1600" b="1" dirty="0">
                          <a:effectLst/>
                        </a:rPr>
                        <a:t>96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gn="l">
                        <a:lnSpc>
                          <a:spcPct val="107000"/>
                        </a:lnSpc>
                        <a:spcBef>
                          <a:spcPts val="0"/>
                        </a:spcBef>
                        <a:spcAft>
                          <a:spcPts val="800"/>
                        </a:spcAft>
                      </a:pPr>
                      <a:r>
                        <a:rPr lang="en-US" sz="1600" b="1" dirty="0">
                          <a:effectLst/>
                        </a:rPr>
                        <a:t>         1,231,104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r h="364016">
                <a:tc>
                  <a:txBody>
                    <a:bodyPr/>
                    <a:lstStyle/>
                    <a:p>
                      <a:pPr marL="0" marR="0" algn="l">
                        <a:lnSpc>
                          <a:spcPct val="107000"/>
                        </a:lnSpc>
                        <a:spcBef>
                          <a:spcPts val="0"/>
                        </a:spcBef>
                        <a:spcAft>
                          <a:spcPts val="800"/>
                        </a:spcAft>
                      </a:pPr>
                      <a:r>
                        <a:rPr lang="en-US" sz="1600" b="1">
                          <a:effectLst/>
                        </a:rPr>
                        <a:t> TOTAL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gn="l">
                        <a:lnSpc>
                          <a:spcPct val="107000"/>
                        </a:lnSpc>
                        <a:spcBef>
                          <a:spcPts val="0"/>
                        </a:spcBef>
                        <a:spcAft>
                          <a:spcPts val="800"/>
                        </a:spcAft>
                      </a:pPr>
                      <a:r>
                        <a:rPr lang="en-US" sz="1600" b="1" dirty="0" smtClean="0">
                          <a:effectLst/>
                        </a:rPr>
                        <a:t> </a:t>
                      </a:r>
                      <a:r>
                        <a:rPr lang="en-US" sz="1600" b="1" dirty="0">
                          <a:effectLst/>
                        </a:rPr>
                        <a:t>275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marL="0" marR="0" algn="l">
                        <a:lnSpc>
                          <a:spcPct val="107000"/>
                        </a:lnSpc>
                        <a:spcBef>
                          <a:spcPts val="0"/>
                        </a:spcBef>
                        <a:spcAft>
                          <a:spcPts val="800"/>
                        </a:spcAft>
                      </a:pPr>
                      <a:r>
                        <a:rPr lang="en-US" sz="1600" b="1" dirty="0">
                          <a:effectLst/>
                        </a:rPr>
                        <a:t>         3,526,600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r>
            </a:tbl>
          </a:graphicData>
        </a:graphic>
      </p:graphicFrame>
    </p:spTree>
    <p:extLst>
      <p:ext uri="{BB962C8B-B14F-4D97-AF65-F5344CB8AC3E}">
        <p14:creationId xmlns:p14="http://schemas.microsoft.com/office/powerpoint/2010/main" val="33081642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43000"/>
            <a:ext cx="5160248" cy="5608824"/>
          </a:xfrm>
          <a:prstGeom prst="rect">
            <a:avLst/>
          </a:prstGeom>
          <a:ln>
            <a:solidFill>
              <a:schemeClr val="tx1"/>
            </a:solidFill>
          </a:ln>
        </p:spPr>
      </p:pic>
      <p:graphicFrame>
        <p:nvGraphicFramePr>
          <p:cNvPr id="5" name="Table 4"/>
          <p:cNvGraphicFramePr>
            <a:graphicFrameLocks noGrp="1"/>
          </p:cNvGraphicFramePr>
          <p:nvPr>
            <p:extLst/>
          </p:nvPr>
        </p:nvGraphicFramePr>
        <p:xfrm>
          <a:off x="5715000" y="1219200"/>
          <a:ext cx="3276600" cy="1817369"/>
        </p:xfrm>
        <a:graphic>
          <a:graphicData uri="http://schemas.openxmlformats.org/drawingml/2006/table">
            <a:tbl>
              <a:tblPr>
                <a:tableStyleId>{37CE84F3-28C3-443E-9E96-99CF82512B78}</a:tableStyleId>
              </a:tblPr>
              <a:tblGrid>
                <a:gridCol w="2038200"/>
                <a:gridCol w="1238400"/>
              </a:tblGrid>
              <a:tr h="257175">
                <a:tc>
                  <a:txBody>
                    <a:bodyPr/>
                    <a:lstStyle/>
                    <a:p>
                      <a:pPr algn="l" fontAlgn="ctr"/>
                      <a:r>
                        <a:rPr lang="en-US" sz="1400" b="1" i="1" u="none" strike="noStrike" dirty="0" smtClean="0">
                          <a:effectLst/>
                        </a:rPr>
                        <a:t>SUMMARY PAYOUTS</a:t>
                      </a:r>
                      <a:endParaRPr lang="en-US" sz="1400" b="1" i="1" u="none" strike="noStrike" dirty="0">
                        <a:solidFill>
                          <a:schemeClr val="tx1"/>
                        </a:solidFill>
                        <a:effectLst/>
                        <a:latin typeface="Calibri"/>
                      </a:endParaRPr>
                    </a:p>
                  </a:txBody>
                  <a:tcPr marL="9525" marR="9525" marT="9525" marB="0" anchor="ctr"/>
                </a:tc>
                <a:tc>
                  <a:txBody>
                    <a:bodyPr/>
                    <a:lstStyle/>
                    <a:p>
                      <a:pPr algn="l" fontAlgn="b"/>
                      <a:r>
                        <a:rPr lang="en-US" sz="1400" u="none" strike="noStrike" dirty="0">
                          <a:effectLst/>
                        </a:rPr>
                        <a:t> </a:t>
                      </a:r>
                      <a:endParaRPr lang="en-US" sz="1400" b="0" i="0" u="none" strike="noStrike" dirty="0">
                        <a:solidFill>
                          <a:schemeClr val="tx1"/>
                        </a:solidFill>
                        <a:effectLst/>
                        <a:latin typeface="Calibri"/>
                      </a:endParaRPr>
                    </a:p>
                  </a:txBody>
                  <a:tcPr marL="9525" marR="9525" marT="9525" marB="0" anchor="b"/>
                </a:tc>
              </a:tr>
              <a:tr h="161925">
                <a:tc>
                  <a:txBody>
                    <a:bodyPr/>
                    <a:lstStyle/>
                    <a:p>
                      <a:pPr algn="l" fontAlgn="b"/>
                      <a:r>
                        <a:rPr lang="en-US" sz="1400" b="0" u="none" strike="noStrike" dirty="0">
                          <a:effectLst/>
                        </a:rPr>
                        <a:t>Units </a:t>
                      </a:r>
                      <a:r>
                        <a:rPr lang="en-US" sz="1400" b="0" u="none" strike="noStrike" dirty="0" smtClean="0">
                          <a:effectLst/>
                        </a:rPr>
                        <a:t>paid</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c>
                  <a:txBody>
                    <a:bodyPr/>
                    <a:lstStyle/>
                    <a:p>
                      <a:pPr algn="ctr" fontAlgn="b"/>
                      <a:r>
                        <a:rPr lang="en-US" sz="1400" b="0" u="none" strike="noStrike" dirty="0">
                          <a:effectLst/>
                        </a:rPr>
                        <a:t>62</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r>
              <a:tr h="161925">
                <a:tc>
                  <a:txBody>
                    <a:bodyPr/>
                    <a:lstStyle/>
                    <a:p>
                      <a:pPr algn="l" fontAlgn="b"/>
                      <a:r>
                        <a:rPr lang="en-US" sz="1400" b="0" u="none" strike="noStrike" dirty="0">
                          <a:effectLst/>
                        </a:rPr>
                        <a:t>Units </a:t>
                      </a:r>
                      <a:r>
                        <a:rPr lang="en-US" sz="1400" b="0" u="none" strike="noStrike" dirty="0" smtClean="0">
                          <a:effectLst/>
                        </a:rPr>
                        <a:t>non-paid</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c>
                  <a:txBody>
                    <a:bodyPr/>
                    <a:lstStyle/>
                    <a:p>
                      <a:pPr algn="ctr" fontAlgn="b"/>
                      <a:r>
                        <a:rPr lang="en-US" sz="1400" b="0" u="none" strike="noStrike" dirty="0">
                          <a:effectLst/>
                        </a:rPr>
                        <a:t>8</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r>
              <a:tr h="161925">
                <a:tc>
                  <a:txBody>
                    <a:bodyPr/>
                    <a:lstStyle/>
                    <a:p>
                      <a:pPr algn="l" fontAlgn="b"/>
                      <a:r>
                        <a:rPr lang="en-US" sz="1400" b="0" u="none" strike="noStrike" dirty="0">
                          <a:effectLst/>
                        </a:rPr>
                        <a:t>Average Payout</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c>
                  <a:txBody>
                    <a:bodyPr/>
                    <a:lstStyle/>
                    <a:p>
                      <a:pPr algn="ctr" fontAlgn="ctr"/>
                      <a:r>
                        <a:rPr lang="en-US" sz="1400" b="0" u="none" strike="noStrike" dirty="0">
                          <a:effectLst/>
                        </a:rPr>
                        <a:t>25%</a:t>
                      </a:r>
                      <a:endParaRPr lang="en-US" sz="1400" b="0" i="0" u="none" strike="noStrike" dirty="0">
                        <a:solidFill>
                          <a:schemeClr val="tx1"/>
                        </a:solidFill>
                        <a:effectLst/>
                        <a:latin typeface="Calibri"/>
                      </a:endParaRPr>
                    </a:p>
                  </a:txBody>
                  <a:tcPr marL="9525" marR="9525" marT="9525" marB="0" anchor="ctr">
                    <a:solidFill>
                      <a:schemeClr val="tx2">
                        <a:lumMod val="75000"/>
                      </a:schemeClr>
                    </a:solidFill>
                  </a:tcPr>
                </a:tc>
              </a:tr>
              <a:tr h="161925">
                <a:tc>
                  <a:txBody>
                    <a:bodyPr/>
                    <a:lstStyle/>
                    <a:p>
                      <a:pPr algn="l" fontAlgn="b"/>
                      <a:r>
                        <a:rPr lang="en-US" sz="1400" b="0" u="none" strike="noStrike" dirty="0" err="1" smtClean="0">
                          <a:effectLst/>
                        </a:rPr>
                        <a:t>Nr</a:t>
                      </a:r>
                      <a:r>
                        <a:rPr lang="en-US" sz="1400" b="0" u="none" strike="noStrike" dirty="0" smtClean="0">
                          <a:effectLst/>
                        </a:rPr>
                        <a:t>. Units - Full </a:t>
                      </a:r>
                      <a:r>
                        <a:rPr lang="en-US" sz="1400" b="0" u="none" strike="noStrike" dirty="0">
                          <a:effectLst/>
                        </a:rPr>
                        <a:t>Payout</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c>
                  <a:txBody>
                    <a:bodyPr/>
                    <a:lstStyle/>
                    <a:p>
                      <a:pPr algn="ctr" fontAlgn="ctr"/>
                      <a:r>
                        <a:rPr lang="en-US" sz="1400" b="0" u="none" strike="noStrike" dirty="0">
                          <a:effectLst/>
                        </a:rPr>
                        <a:t>16</a:t>
                      </a:r>
                      <a:endParaRPr lang="en-US" sz="1400" b="0" i="0" u="none" strike="noStrike" dirty="0">
                        <a:solidFill>
                          <a:schemeClr val="tx1"/>
                        </a:solidFill>
                        <a:effectLst/>
                        <a:latin typeface="Calibri"/>
                      </a:endParaRPr>
                    </a:p>
                  </a:txBody>
                  <a:tcPr marL="9525" marR="9525" marT="9525" marB="0" anchor="ctr">
                    <a:solidFill>
                      <a:schemeClr val="tx2">
                        <a:lumMod val="75000"/>
                      </a:schemeClr>
                    </a:solidFill>
                  </a:tcPr>
                </a:tc>
              </a:tr>
              <a:tr h="161925">
                <a:tc>
                  <a:txBody>
                    <a:bodyPr/>
                    <a:lstStyle/>
                    <a:p>
                      <a:pPr algn="l" fontAlgn="b"/>
                      <a:r>
                        <a:rPr lang="en-US" sz="1400" b="0" u="none" strike="noStrike" dirty="0" err="1" smtClean="0">
                          <a:effectLst/>
                        </a:rPr>
                        <a:t>Nr</a:t>
                      </a:r>
                      <a:r>
                        <a:rPr lang="en-US" sz="1400" b="0" u="none" strike="noStrike" dirty="0" smtClean="0">
                          <a:effectLst/>
                        </a:rPr>
                        <a:t>. Units - </a:t>
                      </a:r>
                      <a:r>
                        <a:rPr lang="en-US" sz="1400" b="0" u="none" strike="noStrike" dirty="0" err="1" smtClean="0">
                          <a:effectLst/>
                        </a:rPr>
                        <a:t>Approx</a:t>
                      </a:r>
                      <a:r>
                        <a:rPr lang="en-US" sz="1400" b="0" u="none" strike="noStrike" dirty="0" smtClean="0">
                          <a:effectLst/>
                        </a:rPr>
                        <a:t> </a:t>
                      </a:r>
                      <a:r>
                        <a:rPr lang="en-US" sz="1400" b="0" u="none" strike="noStrike" dirty="0">
                          <a:effectLst/>
                        </a:rPr>
                        <a:t>30%</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c>
                  <a:txBody>
                    <a:bodyPr/>
                    <a:lstStyle/>
                    <a:p>
                      <a:pPr algn="ctr" fontAlgn="ctr"/>
                      <a:r>
                        <a:rPr lang="en-US" sz="1400" b="0" u="none" strike="noStrike" dirty="0">
                          <a:effectLst/>
                        </a:rPr>
                        <a:t>18</a:t>
                      </a:r>
                      <a:endParaRPr lang="en-US" sz="1400" b="0" i="0" u="none" strike="noStrike" dirty="0">
                        <a:solidFill>
                          <a:schemeClr val="tx1"/>
                        </a:solidFill>
                        <a:effectLst/>
                        <a:latin typeface="Calibri"/>
                      </a:endParaRPr>
                    </a:p>
                  </a:txBody>
                  <a:tcPr marL="9525" marR="9525" marT="9525" marB="0" anchor="ctr">
                    <a:solidFill>
                      <a:schemeClr val="tx2">
                        <a:lumMod val="75000"/>
                      </a:schemeClr>
                    </a:solidFill>
                  </a:tcPr>
                </a:tc>
              </a:tr>
              <a:tr h="161925">
                <a:tc>
                  <a:txBody>
                    <a:bodyPr/>
                    <a:lstStyle/>
                    <a:p>
                      <a:pPr algn="l" fontAlgn="b"/>
                      <a:r>
                        <a:rPr lang="en-US" sz="1400" b="0" u="none" strike="noStrike" dirty="0" err="1" smtClean="0">
                          <a:effectLst/>
                        </a:rPr>
                        <a:t>Nr</a:t>
                      </a:r>
                      <a:r>
                        <a:rPr lang="en-US" sz="1400" b="0" u="none" strike="noStrike" dirty="0" smtClean="0">
                          <a:effectLst/>
                        </a:rPr>
                        <a:t>. Units - </a:t>
                      </a:r>
                      <a:r>
                        <a:rPr lang="en-US" sz="1400" b="0" u="none" strike="noStrike" dirty="0" err="1" smtClean="0">
                          <a:effectLst/>
                        </a:rPr>
                        <a:t>Approx</a:t>
                      </a:r>
                      <a:r>
                        <a:rPr lang="en-US" sz="1400" b="0" u="none" strike="noStrike" dirty="0" smtClean="0">
                          <a:effectLst/>
                        </a:rPr>
                        <a:t> </a:t>
                      </a:r>
                      <a:r>
                        <a:rPr lang="en-US" sz="1400" b="0" u="none" strike="noStrike" dirty="0">
                          <a:effectLst/>
                        </a:rPr>
                        <a:t>15%</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c>
                  <a:txBody>
                    <a:bodyPr/>
                    <a:lstStyle/>
                    <a:p>
                      <a:pPr algn="ctr" fontAlgn="ctr"/>
                      <a:r>
                        <a:rPr lang="en-US" sz="1400" b="0" u="none" strike="noStrike" dirty="0">
                          <a:effectLst/>
                        </a:rPr>
                        <a:t>21</a:t>
                      </a:r>
                      <a:endParaRPr lang="en-US" sz="1400" b="0" i="0" u="none" strike="noStrike" dirty="0">
                        <a:solidFill>
                          <a:schemeClr val="tx1"/>
                        </a:solidFill>
                        <a:effectLst/>
                        <a:latin typeface="Calibri"/>
                      </a:endParaRPr>
                    </a:p>
                  </a:txBody>
                  <a:tcPr marL="9525" marR="9525" marT="9525" marB="0" anchor="ctr">
                    <a:solidFill>
                      <a:schemeClr val="tx2">
                        <a:lumMod val="75000"/>
                      </a:schemeClr>
                    </a:solidFill>
                  </a:tcPr>
                </a:tc>
              </a:tr>
              <a:tr h="161925">
                <a:tc>
                  <a:txBody>
                    <a:bodyPr/>
                    <a:lstStyle/>
                    <a:p>
                      <a:pPr algn="l" fontAlgn="b"/>
                      <a:r>
                        <a:rPr lang="en-US" sz="1400" b="0" u="none" strike="noStrike" dirty="0" err="1" smtClean="0">
                          <a:effectLst/>
                        </a:rPr>
                        <a:t>Nr</a:t>
                      </a:r>
                      <a:r>
                        <a:rPr lang="en-US" sz="1400" b="0" u="none" strike="noStrike" dirty="0" smtClean="0">
                          <a:effectLst/>
                        </a:rPr>
                        <a:t>. Units - Min </a:t>
                      </a:r>
                      <a:r>
                        <a:rPr lang="en-US" sz="1400" b="0" u="none" strike="noStrike" dirty="0">
                          <a:effectLst/>
                        </a:rPr>
                        <a:t>Payout</a:t>
                      </a:r>
                      <a:endParaRPr lang="en-US" sz="1400" b="0" i="0" u="none" strike="noStrike" dirty="0">
                        <a:solidFill>
                          <a:schemeClr val="tx1"/>
                        </a:solidFill>
                        <a:effectLst/>
                        <a:latin typeface="Calibri"/>
                      </a:endParaRPr>
                    </a:p>
                  </a:txBody>
                  <a:tcPr marL="9525" marR="9525" marT="9525" marB="0" anchor="b">
                    <a:solidFill>
                      <a:schemeClr val="tx2">
                        <a:lumMod val="75000"/>
                      </a:schemeClr>
                    </a:solidFill>
                  </a:tcPr>
                </a:tc>
                <a:tc>
                  <a:txBody>
                    <a:bodyPr/>
                    <a:lstStyle/>
                    <a:p>
                      <a:pPr algn="ctr" fontAlgn="ctr"/>
                      <a:r>
                        <a:rPr lang="en-US" sz="1400" b="0" u="none" strike="noStrike" dirty="0">
                          <a:effectLst/>
                        </a:rPr>
                        <a:t>7</a:t>
                      </a:r>
                      <a:endParaRPr lang="en-US" sz="1400" b="0" i="0" u="none" strike="noStrike" dirty="0">
                        <a:solidFill>
                          <a:schemeClr val="tx1"/>
                        </a:solidFill>
                        <a:effectLst/>
                        <a:latin typeface="Calibri"/>
                      </a:endParaRPr>
                    </a:p>
                  </a:txBody>
                  <a:tcPr marL="9525" marR="9525" marT="9525" marB="0" anchor="ctr">
                    <a:solidFill>
                      <a:schemeClr val="tx2">
                        <a:lumMod val="75000"/>
                      </a:schemeClr>
                    </a:solidFill>
                  </a:tcPr>
                </a:tc>
              </a:tr>
            </a:tbl>
          </a:graphicData>
        </a:graphic>
      </p:graphicFrame>
      <p:sp>
        <p:nvSpPr>
          <p:cNvPr id="7" name="Title 1"/>
          <p:cNvSpPr>
            <a:spLocks noGrp="1"/>
          </p:cNvSpPr>
          <p:nvPr>
            <p:ph type="title"/>
          </p:nvPr>
        </p:nvSpPr>
        <p:spPr>
          <a:xfrm>
            <a:off x="393700" y="-12700"/>
            <a:ext cx="8229600" cy="1143000"/>
          </a:xfrm>
        </p:spPr>
        <p:txBody>
          <a:bodyPr>
            <a:normAutofit/>
          </a:bodyPr>
          <a:lstStyle/>
          <a:p>
            <a:r>
              <a:rPr lang="en-US" sz="3800" dirty="0" smtClean="0"/>
              <a:t>PAYOUT MAP – Short Rains 2016</a:t>
            </a:r>
            <a:endParaRPr lang="en-US" sz="3800" dirty="0"/>
          </a:p>
        </p:txBody>
      </p:sp>
      <p:sp>
        <p:nvSpPr>
          <p:cNvPr id="2" name="Rectangle 1"/>
          <p:cNvSpPr/>
          <p:nvPr/>
        </p:nvSpPr>
        <p:spPr>
          <a:xfrm>
            <a:off x="5533850" y="3200400"/>
            <a:ext cx="3581400" cy="3416320"/>
          </a:xfrm>
          <a:prstGeom prst="rect">
            <a:avLst/>
          </a:prstGeom>
        </p:spPr>
        <p:txBody>
          <a:bodyPr wrap="square">
            <a:spAutoFit/>
          </a:bodyPr>
          <a:lstStyle/>
          <a:p>
            <a:pPr fontAlgn="b"/>
            <a:r>
              <a:rPr lang="en-US" sz="2400" b="1" dirty="0"/>
              <a:t>Total payouts      </a:t>
            </a:r>
            <a:endParaRPr lang="en-US" sz="2400" b="1" dirty="0" smtClean="0"/>
          </a:p>
          <a:p>
            <a:pPr fontAlgn="b"/>
            <a:r>
              <a:rPr lang="en-US" sz="2400" b="1" dirty="0" smtClean="0"/>
              <a:t> KES 215M</a:t>
            </a:r>
          </a:p>
          <a:p>
            <a:pPr fontAlgn="b"/>
            <a:endParaRPr lang="en-US" sz="2400" b="1" dirty="0"/>
          </a:p>
          <a:p>
            <a:pPr fontAlgn="b"/>
            <a:r>
              <a:rPr lang="en-US" sz="2400" b="1" dirty="0"/>
              <a:t>Beneficiaries receiving payouts             </a:t>
            </a:r>
            <a:r>
              <a:rPr lang="en-US" sz="2400" b="1" dirty="0" smtClean="0"/>
              <a:t>12,000</a:t>
            </a:r>
          </a:p>
          <a:p>
            <a:pPr fontAlgn="b"/>
            <a:endParaRPr lang="en-US" sz="2400" b="1" dirty="0"/>
          </a:p>
          <a:p>
            <a:pPr fontAlgn="b"/>
            <a:r>
              <a:rPr lang="en-US" sz="2400" b="1" dirty="0"/>
              <a:t>Total Number of beneficiaries                 14,000 </a:t>
            </a:r>
          </a:p>
        </p:txBody>
      </p:sp>
    </p:spTree>
    <p:extLst>
      <p:ext uri="{BB962C8B-B14F-4D97-AF65-F5344CB8AC3E}">
        <p14:creationId xmlns:p14="http://schemas.microsoft.com/office/powerpoint/2010/main" val="3668975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Tree>
    <p:extLst>
      <p:ext uri="{BB962C8B-B14F-4D97-AF65-F5344CB8AC3E}">
        <p14:creationId xmlns:p14="http://schemas.microsoft.com/office/powerpoint/2010/main" val="33861557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3611"/>
            <a:ext cx="8229600" cy="1143000"/>
          </a:xfrm>
        </p:spPr>
        <p:txBody>
          <a:bodyPr>
            <a:normAutofit/>
          </a:bodyPr>
          <a:lstStyle/>
          <a:p>
            <a:r>
              <a:rPr lang="en-US" dirty="0" smtClean="0"/>
              <a:t>Contents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de-DE" dirty="0" smtClean="0"/>
              <a:t>Justification - Why Livetock insurance</a:t>
            </a:r>
          </a:p>
          <a:p>
            <a:r>
              <a:rPr lang="de-DE" dirty="0" smtClean="0"/>
              <a:t>KLIP design and project area</a:t>
            </a:r>
          </a:p>
          <a:p>
            <a:r>
              <a:rPr lang="de-DE" dirty="0" smtClean="0"/>
              <a:t>Implementation Progress </a:t>
            </a:r>
            <a:r>
              <a:rPr lang="de-DE" dirty="0" err="1" smtClean="0"/>
              <a:t>and</a:t>
            </a:r>
            <a:r>
              <a:rPr lang="de-DE" dirty="0" smtClean="0"/>
              <a:t> </a:t>
            </a:r>
            <a:r>
              <a:rPr lang="de-DE" dirty="0" err="1" smtClean="0"/>
              <a:t>Achievements</a:t>
            </a:r>
            <a:endParaRPr lang="de-DE" dirty="0" smtClean="0"/>
          </a:p>
          <a:p>
            <a:r>
              <a:rPr lang="de-DE" dirty="0" smtClean="0"/>
              <a:t>KLIP </a:t>
            </a:r>
            <a:r>
              <a:rPr lang="de-DE" dirty="0" err="1" smtClean="0"/>
              <a:t>Activities</a:t>
            </a:r>
            <a:endParaRPr lang="de-DE" dirty="0" smtClean="0"/>
          </a:p>
          <a:p>
            <a:r>
              <a:rPr lang="de-DE" dirty="0" err="1" smtClean="0"/>
              <a:t>Workplan</a:t>
            </a:r>
            <a:r>
              <a:rPr lang="de-DE" dirty="0" smtClean="0"/>
              <a:t> </a:t>
            </a:r>
            <a:r>
              <a:rPr lang="de-DE" dirty="0" err="1" smtClean="0"/>
              <a:t>and</a:t>
            </a:r>
            <a:r>
              <a:rPr lang="de-DE" dirty="0" smtClean="0"/>
              <a:t> Budget</a:t>
            </a:r>
          </a:p>
          <a:p>
            <a:r>
              <a:rPr lang="de-DE" dirty="0" err="1" smtClean="0"/>
              <a:t>Expected</a:t>
            </a:r>
            <a:r>
              <a:rPr lang="de-DE" dirty="0" smtClean="0"/>
              <a:t> </a:t>
            </a:r>
            <a:r>
              <a:rPr lang="de-DE" dirty="0" err="1"/>
              <a:t>o</a:t>
            </a:r>
            <a:r>
              <a:rPr lang="de-DE" dirty="0" err="1" smtClean="0"/>
              <a:t>utcomes</a:t>
            </a:r>
            <a:r>
              <a:rPr lang="de-DE" dirty="0" smtClean="0"/>
              <a:t>/impacts</a:t>
            </a:r>
          </a:p>
          <a:p>
            <a:r>
              <a:rPr lang="de-DE" dirty="0" smtClean="0"/>
              <a:t>Public private </a:t>
            </a:r>
            <a:r>
              <a:rPr lang="de-DE" dirty="0" err="1" smtClean="0"/>
              <a:t>partinerships</a:t>
            </a:r>
            <a:endParaRPr lang="de-DE" dirty="0" smtClean="0"/>
          </a:p>
          <a:p>
            <a:r>
              <a:rPr lang="de-DE" dirty="0" smtClean="0"/>
              <a:t>Challenges</a:t>
            </a:r>
          </a:p>
          <a:p>
            <a:r>
              <a:rPr lang="de-DE" dirty="0" err="1" smtClean="0"/>
              <a:t>Lessons</a:t>
            </a:r>
            <a:r>
              <a:rPr lang="de-DE" dirty="0" smtClean="0"/>
              <a:t> </a:t>
            </a:r>
            <a:r>
              <a:rPr lang="de-DE" dirty="0" err="1" smtClean="0"/>
              <a:t>learnt</a:t>
            </a:r>
            <a:r>
              <a:rPr lang="de-DE" dirty="0" smtClean="0"/>
              <a:t> </a:t>
            </a:r>
            <a:r>
              <a:rPr lang="de-DE" dirty="0" err="1" smtClean="0"/>
              <a:t>and</a:t>
            </a:r>
            <a:r>
              <a:rPr lang="de-DE" dirty="0" smtClean="0"/>
              <a:t> </a:t>
            </a:r>
            <a:r>
              <a:rPr lang="de-DE" dirty="0" err="1" smtClean="0"/>
              <a:t>way</a:t>
            </a:r>
            <a:r>
              <a:rPr lang="de-DE" dirty="0" smtClean="0"/>
              <a:t> forward</a:t>
            </a:r>
          </a:p>
          <a:p>
            <a:endParaRPr lang="de-DE" dirty="0" smtClean="0"/>
          </a:p>
          <a:p>
            <a:endParaRPr lang="de-DE" dirty="0" smtClean="0"/>
          </a:p>
          <a:p>
            <a:endParaRPr lang="en-US" dirty="0"/>
          </a:p>
        </p:txBody>
      </p:sp>
      <p:grpSp>
        <p:nvGrpSpPr>
          <p:cNvPr id="4" name="Group 19"/>
          <p:cNvGrpSpPr>
            <a:grpSpLocks/>
          </p:cNvGrpSpPr>
          <p:nvPr>
            <p:custDataLst>
              <p:tags r:id="rId1"/>
            </p:custDataLst>
          </p:nvPr>
        </p:nvGrpSpPr>
        <p:grpSpPr bwMode="auto">
          <a:xfrm>
            <a:off x="0" y="-14288"/>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dirty="0"/>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dirty="0"/>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dirty="0"/>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Tree>
    <p:extLst>
      <p:ext uri="{BB962C8B-B14F-4D97-AF65-F5344CB8AC3E}">
        <p14:creationId xmlns:p14="http://schemas.microsoft.com/office/powerpoint/2010/main" val="26883945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32391" y="-32197"/>
            <a:ext cx="5805170" cy="6987540"/>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3" name="Table 2"/>
          <p:cNvGraphicFramePr>
            <a:graphicFrameLocks noGrp="1"/>
          </p:cNvGraphicFramePr>
          <p:nvPr/>
        </p:nvGraphicFramePr>
        <p:xfrm>
          <a:off x="-1" y="609600"/>
          <a:ext cx="3332391" cy="3086100"/>
        </p:xfrm>
        <a:graphic>
          <a:graphicData uri="http://schemas.openxmlformats.org/drawingml/2006/table">
            <a:tbl>
              <a:tblPr>
                <a:tableStyleId>{5C22544A-7EE6-4342-B048-85BDC9FD1C3A}</a:tableStyleId>
              </a:tblPr>
              <a:tblGrid>
                <a:gridCol w="2150755"/>
                <a:gridCol w="1181636"/>
              </a:tblGrid>
              <a:tr h="190500">
                <a:tc>
                  <a:txBody>
                    <a:bodyPr/>
                    <a:lstStyle/>
                    <a:p>
                      <a:pPr algn="l" fontAlgn="b"/>
                      <a:r>
                        <a:rPr lang="en-US" sz="2000" b="1" u="none" strike="noStrike" dirty="0">
                          <a:effectLst/>
                        </a:rPr>
                        <a:t>Total Sum Insured per beneficiary (KES)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70,000</a:t>
                      </a:r>
                      <a:endParaRPr lang="en-US" sz="20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2000" b="1" u="none" strike="noStrike" dirty="0">
                          <a:effectLst/>
                        </a:rPr>
                        <a:t>Allocation sum insured to short rains </a:t>
                      </a:r>
                      <a:r>
                        <a:rPr lang="en-US" sz="2000" b="1" u="none" strike="noStrike" dirty="0" smtClean="0">
                          <a:effectLst/>
                        </a:rPr>
                        <a:t>(LRS</a:t>
                      </a:r>
                      <a:r>
                        <a:rPr lang="en-US" sz="2000" b="1" u="none" strike="noStrike" dirty="0">
                          <a:effectLst/>
                        </a:rPr>
                        <a:t>)</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58%</a:t>
                      </a:r>
                      <a:endParaRPr lang="en-US" sz="20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2000" b="1" u="none" strike="noStrike" dirty="0">
                          <a:effectLst/>
                        </a:rPr>
                        <a:t>Maximum </a:t>
                      </a:r>
                      <a:r>
                        <a:rPr lang="en-US" sz="2000" b="1" u="none" strike="noStrike" dirty="0" smtClean="0">
                          <a:effectLst/>
                        </a:rPr>
                        <a:t>Payout/ </a:t>
                      </a:r>
                      <a:r>
                        <a:rPr lang="en-US" sz="2000" b="1" u="none" strike="noStrike" dirty="0" err="1" smtClean="0">
                          <a:effectLst/>
                        </a:rPr>
                        <a:t>Beneficary</a:t>
                      </a:r>
                      <a:r>
                        <a:rPr lang="en-US" sz="2000" b="1" u="none" strike="noStrike" dirty="0" smtClean="0">
                          <a:effectLst/>
                        </a:rPr>
                        <a:t> </a:t>
                      </a:r>
                      <a:r>
                        <a:rPr lang="en-US" sz="2000" b="1" u="none" strike="noStrike" dirty="0">
                          <a:effectLst/>
                        </a:rPr>
                        <a:t>(KES)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         40,600 </a:t>
                      </a:r>
                      <a:endParaRPr lang="en-US" sz="20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2000" b="1" i="0" u="none" strike="noStrike" dirty="0" smtClean="0">
                          <a:solidFill>
                            <a:srgbClr val="000000"/>
                          </a:solidFill>
                          <a:effectLst/>
                          <a:latin typeface="Calibri" panose="020F0502020204030204" pitchFamily="34" charset="0"/>
                        </a:rPr>
                        <a:t>Minimum Payout/ Beneficiary (KES)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i="0" u="none" strike="noStrike" dirty="0" smtClean="0">
                          <a:solidFill>
                            <a:srgbClr val="000000"/>
                          </a:solidFill>
                          <a:effectLst/>
                          <a:latin typeface="Calibri" panose="020F0502020204030204" pitchFamily="34" charset="0"/>
                        </a:rPr>
                        <a:t>12,600</a:t>
                      </a:r>
                      <a:endParaRPr lang="en-US" sz="20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nvGraphicFramePr>
        <p:xfrm>
          <a:off x="0" y="4789948"/>
          <a:ext cx="3332391" cy="2162175"/>
        </p:xfrm>
        <a:graphic>
          <a:graphicData uri="http://schemas.openxmlformats.org/drawingml/2006/table">
            <a:tbl>
              <a:tblPr>
                <a:tableStyleId>{5C22544A-7EE6-4342-B048-85BDC9FD1C3A}</a:tableStyleId>
              </a:tblPr>
              <a:tblGrid>
                <a:gridCol w="1843450"/>
                <a:gridCol w="1488941"/>
              </a:tblGrid>
              <a:tr h="390525">
                <a:tc>
                  <a:txBody>
                    <a:bodyPr/>
                    <a:lstStyle/>
                    <a:p>
                      <a:pPr algn="l" rtl="0" fontAlgn="b"/>
                      <a:r>
                        <a:rPr lang="en-US" sz="2000" b="1" u="none" strike="noStrike" dirty="0" smtClean="0">
                          <a:effectLst/>
                        </a:rPr>
                        <a:t>Beneficiaries </a:t>
                      </a:r>
                      <a:r>
                        <a:rPr lang="en-US" sz="2000" b="1" u="none" strike="noStrike" dirty="0">
                          <a:effectLst/>
                        </a:rPr>
                        <a:t>receiving payouts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n-US" sz="2000" b="1" u="none" strike="noStrike" dirty="0">
                          <a:effectLst/>
                        </a:rPr>
                        <a:t>12,064</a:t>
                      </a:r>
                      <a:endParaRPr lang="en-US" sz="2000" b="1" i="0" u="none" strike="noStrike" dirty="0">
                        <a:solidFill>
                          <a:srgbClr val="000000"/>
                        </a:solidFill>
                        <a:effectLst/>
                        <a:latin typeface="Calibri" panose="020F0502020204030204" pitchFamily="34" charset="0"/>
                      </a:endParaRPr>
                    </a:p>
                  </a:txBody>
                  <a:tcPr marL="9525" marR="9525" marT="9525" marB="0" anchor="b"/>
                </a:tc>
              </a:tr>
              <a:tr h="390525">
                <a:tc>
                  <a:txBody>
                    <a:bodyPr/>
                    <a:lstStyle/>
                    <a:p>
                      <a:pPr algn="l" rtl="0" fontAlgn="b"/>
                      <a:r>
                        <a:rPr lang="en-US" sz="2000" b="1" u="none" strike="noStrike" dirty="0">
                          <a:effectLst/>
                        </a:rPr>
                        <a:t>Total amount of payouts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n-US" sz="2000" b="1" u="none" strike="noStrike" dirty="0">
                          <a:effectLst/>
                        </a:rPr>
                        <a:t>319,191,600</a:t>
                      </a:r>
                      <a:endParaRPr lang="en-US" sz="2000" b="1" i="0" u="none" strike="noStrike" dirty="0">
                        <a:solidFill>
                          <a:srgbClr val="000000"/>
                        </a:solidFill>
                        <a:effectLst/>
                        <a:latin typeface="Calibri" panose="020F0502020204030204" pitchFamily="34" charset="0"/>
                      </a:endParaRPr>
                    </a:p>
                  </a:txBody>
                  <a:tcPr marL="9525" marR="9525" marT="9525" marB="0" anchor="b"/>
                </a:tc>
              </a:tr>
              <a:tr h="390525">
                <a:tc>
                  <a:txBody>
                    <a:bodyPr/>
                    <a:lstStyle/>
                    <a:p>
                      <a:pPr algn="l" rtl="0" fontAlgn="b"/>
                      <a:r>
                        <a:rPr lang="en-US" sz="2000" b="1" u="none" strike="noStrike">
                          <a:effectLst/>
                        </a:rPr>
                        <a:t>Total Number of beneficiaries</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2000" b="1" u="none" strike="noStrike" dirty="0">
                          <a:effectLst/>
                        </a:rPr>
                        <a:t>14,010</a:t>
                      </a:r>
                      <a:endParaRPr lang="en-US" sz="20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3002386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from Richard  Kyu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3619"/>
          </a:xfrm>
          <a:prstGeom prst="rect">
            <a:avLst/>
          </a:prstGeom>
        </p:spPr>
      </p:pic>
      <p:sp>
        <p:nvSpPr>
          <p:cNvPr id="3" name="Rectangle 2"/>
          <p:cNvSpPr/>
          <p:nvPr/>
        </p:nvSpPr>
        <p:spPr>
          <a:xfrm>
            <a:off x="1981200" y="10396"/>
            <a:ext cx="6248400" cy="369332"/>
          </a:xfrm>
          <a:prstGeom prst="rect">
            <a:avLst/>
          </a:prstGeom>
        </p:spPr>
        <p:txBody>
          <a:bodyPr wrap="square">
            <a:spAutoFit/>
          </a:bodyPr>
          <a:lstStyle/>
          <a:p>
            <a:r>
              <a:rPr lang="en-US" b="1" dirty="0"/>
              <a:t>Presentation of  </a:t>
            </a:r>
            <a:r>
              <a:rPr lang="en-US" b="1" dirty="0" err="1" smtClean="0"/>
              <a:t>cheques</a:t>
            </a:r>
            <a:r>
              <a:rPr lang="en-US" b="1" dirty="0" smtClean="0"/>
              <a:t> </a:t>
            </a:r>
            <a:r>
              <a:rPr lang="en-US" b="1" dirty="0"/>
              <a:t>for KLIP payouts, </a:t>
            </a:r>
            <a:r>
              <a:rPr lang="en-US" b="1" dirty="0" smtClean="0"/>
              <a:t>October 2017</a:t>
            </a:r>
            <a:r>
              <a:rPr lang="en-GB" dirty="0" smtClean="0"/>
              <a:t> </a:t>
            </a:r>
            <a:endParaRPr lang="en-US" dirty="0"/>
          </a:p>
        </p:txBody>
      </p:sp>
    </p:spTree>
    <p:extLst>
      <p:ext uri="{BB962C8B-B14F-4D97-AF65-F5344CB8AC3E}">
        <p14:creationId xmlns:p14="http://schemas.microsoft.com/office/powerpoint/2010/main" val="31571931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7033"/>
            <a:ext cx="8209149" cy="683963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98524101"/>
              </p:ext>
            </p:extLst>
          </p:nvPr>
        </p:nvGraphicFramePr>
        <p:xfrm>
          <a:off x="76200" y="3352800"/>
          <a:ext cx="5486400" cy="3340100"/>
        </p:xfrm>
        <a:graphic>
          <a:graphicData uri="http://schemas.openxmlformats.org/drawingml/2006/table">
            <a:tbl>
              <a:tblPr/>
              <a:tblGrid>
                <a:gridCol w="914399"/>
                <a:gridCol w="1219200"/>
                <a:gridCol w="1266176"/>
                <a:gridCol w="2086625"/>
              </a:tblGrid>
              <a:tr h="266700">
                <a:tc gridSpan="4">
                  <a:txBody>
                    <a:bodyPr/>
                    <a:lstStyle/>
                    <a:p>
                      <a:pPr algn="ctr" fontAlgn="b"/>
                      <a:r>
                        <a:rPr lang="en-US" sz="1600" b="1" i="0" u="none" strike="noStrike" dirty="0">
                          <a:solidFill>
                            <a:srgbClr val="000000"/>
                          </a:solidFill>
                          <a:effectLst/>
                          <a:latin typeface="Calibri"/>
                        </a:rPr>
                        <a:t>KLIP SR PAYOUT AMOUNT AND NO. OF BENEFICIARY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4825">
                <a:tc>
                  <a:txBody>
                    <a:bodyPr/>
                    <a:lstStyle/>
                    <a:p>
                      <a:pPr algn="ctr" fontAlgn="ctr"/>
                      <a:r>
                        <a:rPr lang="en-US" sz="1600" b="1" i="0" u="none" strike="noStrike">
                          <a:solidFill>
                            <a:srgbClr val="000000"/>
                          </a:solidFill>
                          <a:effectLst/>
                          <a:latin typeface="Calibri"/>
                        </a:rPr>
                        <a:t>County</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600" b="1" i="0" u="none" strike="noStrike">
                          <a:solidFill>
                            <a:srgbClr val="000000"/>
                          </a:solidFill>
                          <a:effectLst/>
                          <a:latin typeface="Calibri"/>
                        </a:rPr>
                        <a:t>Registered Beneficiaries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600" b="1" i="0" u="none" strike="noStrike">
                          <a:solidFill>
                            <a:srgbClr val="000000"/>
                          </a:solidFill>
                          <a:effectLst/>
                          <a:latin typeface="Calibri"/>
                        </a:rPr>
                        <a:t>Beneficiaries Receiving Payouts</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600" b="1" i="0" u="none" strike="noStrike">
                          <a:solidFill>
                            <a:srgbClr val="000000"/>
                          </a:solidFill>
                          <a:effectLst/>
                          <a:latin typeface="Calibri"/>
                        </a:rPr>
                        <a:t>Total Payout Amount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54000">
                <a:tc>
                  <a:txBody>
                    <a:bodyPr/>
                    <a:lstStyle/>
                    <a:p>
                      <a:pPr algn="l" fontAlgn="b"/>
                      <a:r>
                        <a:rPr lang="tr-TR" sz="1600" b="0" i="0" u="none" strike="noStrike">
                          <a:solidFill>
                            <a:srgbClr val="000000"/>
                          </a:solidFill>
                          <a:effectLst/>
                          <a:latin typeface="Calibri"/>
                        </a:rPr>
                        <a:t>Turkana</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i-FI" sz="1600" b="0" i="0" u="none" strike="noStrike">
                          <a:solidFill>
                            <a:srgbClr val="000000"/>
                          </a:solidFill>
                          <a:effectLst/>
                          <a:latin typeface="Calibri"/>
                        </a:rPr>
                        <a:t>2502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mr-IN" sz="1600" b="0" i="0" u="none" strike="noStrike">
                          <a:solidFill>
                            <a:srgbClr val="000000"/>
                          </a:solidFill>
                          <a:effectLst/>
                          <a:latin typeface="Calibri"/>
                        </a:rPr>
                        <a:t> -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54000">
                <a:tc>
                  <a:txBody>
                    <a:bodyPr/>
                    <a:lstStyle/>
                    <a:p>
                      <a:pPr algn="l" fontAlgn="b"/>
                      <a:r>
                        <a:rPr lang="hr-HR" sz="1600" b="0" i="0" u="none" strike="noStrike">
                          <a:solidFill>
                            <a:srgbClr val="000000"/>
                          </a:solidFill>
                          <a:effectLst/>
                          <a:latin typeface="Calibri"/>
                        </a:rPr>
                        <a:t>Wajir</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2510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1077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is-IS" sz="1600" b="0" i="0" u="none" strike="noStrike">
                          <a:solidFill>
                            <a:srgbClr val="000000"/>
                          </a:solidFill>
                          <a:effectLst/>
                          <a:latin typeface="Calibri"/>
                        </a:rPr>
                        <a:t> 10,827,107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54000">
                <a:tc>
                  <a:txBody>
                    <a:bodyPr/>
                    <a:lstStyle/>
                    <a:p>
                      <a:pPr algn="l" fontAlgn="b"/>
                      <a:r>
                        <a:rPr lang="de-DE" sz="1600" b="0" i="0" u="none" strike="noStrike">
                          <a:solidFill>
                            <a:srgbClr val="000000"/>
                          </a:solidFill>
                          <a:effectLst/>
                          <a:latin typeface="Calibri"/>
                        </a:rPr>
                        <a:t>Mandera</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dirty="0">
                          <a:solidFill>
                            <a:srgbClr val="000000"/>
                          </a:solidFill>
                          <a:effectLst/>
                          <a:latin typeface="Calibri"/>
                        </a:rPr>
                        <a:t>2000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1485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is-IS" sz="1600" b="0" i="0" u="none" strike="noStrike">
                          <a:solidFill>
                            <a:srgbClr val="000000"/>
                          </a:solidFill>
                          <a:effectLst/>
                          <a:latin typeface="Calibri"/>
                        </a:rPr>
                        <a:t> 19,326,046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54000">
                <a:tc>
                  <a:txBody>
                    <a:bodyPr/>
                    <a:lstStyle/>
                    <a:p>
                      <a:pPr algn="l" fontAlgn="b"/>
                      <a:r>
                        <a:rPr lang="it-IT" sz="1600" b="0" i="0" u="none" strike="noStrike">
                          <a:solidFill>
                            <a:srgbClr val="000000"/>
                          </a:solidFill>
                          <a:effectLst/>
                          <a:latin typeface="Calibri"/>
                        </a:rPr>
                        <a:t>Marsabit</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cs-CZ" sz="1600" b="0" i="0" u="none" strike="noStrike">
                          <a:solidFill>
                            <a:srgbClr val="000000"/>
                          </a:solidFill>
                          <a:effectLst/>
                          <a:latin typeface="Calibri"/>
                        </a:rPr>
                        <a:t>1112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fi-FI" sz="1600" b="0" i="0" u="none" strike="noStrike">
                          <a:solidFill>
                            <a:srgbClr val="000000"/>
                          </a:solidFill>
                          <a:effectLst/>
                          <a:latin typeface="Calibri"/>
                        </a:rPr>
                        <a:t> 10,100,581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54000">
                <a:tc>
                  <a:txBody>
                    <a:bodyPr/>
                    <a:lstStyle/>
                    <a:p>
                      <a:pPr algn="l" fontAlgn="b"/>
                      <a:r>
                        <a:rPr lang="it-IT" sz="1600" b="0" i="0" u="none" strike="noStrike">
                          <a:solidFill>
                            <a:srgbClr val="000000"/>
                          </a:solidFill>
                          <a:effectLst/>
                          <a:latin typeface="Calibri"/>
                        </a:rPr>
                        <a:t>Isiolo</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2000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a:solidFill>
                            <a:srgbClr val="000000"/>
                          </a:solidFill>
                          <a:effectLst/>
                          <a:latin typeface="Calibri"/>
                        </a:rPr>
                        <a:t>1547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cs-CZ" sz="1600" b="0" i="0" u="none" strike="noStrike">
                          <a:solidFill>
                            <a:srgbClr val="000000"/>
                          </a:solidFill>
                          <a:effectLst/>
                          <a:latin typeface="Calibri"/>
                        </a:rPr>
                        <a:t> 33,898,801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54000">
                <a:tc>
                  <a:txBody>
                    <a:bodyPr/>
                    <a:lstStyle/>
                    <a:p>
                      <a:pPr algn="l" fontAlgn="b"/>
                      <a:r>
                        <a:rPr lang="es-ES_tradnl" sz="1600" b="0" i="0" u="none" strike="noStrike">
                          <a:solidFill>
                            <a:srgbClr val="000000"/>
                          </a:solidFill>
                          <a:effectLst/>
                          <a:latin typeface="Calibri"/>
                        </a:rPr>
                        <a:t>Tana River</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fi-FI" sz="1600" b="0" i="0" u="none" strike="noStrike">
                          <a:solidFill>
                            <a:srgbClr val="000000"/>
                          </a:solidFill>
                          <a:effectLst/>
                          <a:latin typeface="Calibri"/>
                        </a:rPr>
                        <a:t> 66,695,958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54000">
                <a:tc>
                  <a:txBody>
                    <a:bodyPr/>
                    <a:lstStyle/>
                    <a:p>
                      <a:pPr algn="l" fontAlgn="b"/>
                      <a:r>
                        <a:rPr lang="fi-FI" sz="1600" b="0" i="0" u="none" strike="noStrike">
                          <a:solidFill>
                            <a:srgbClr val="000000"/>
                          </a:solidFill>
                          <a:effectLst/>
                          <a:latin typeface="Calibri"/>
                        </a:rPr>
                        <a:t>Garissa</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2000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a:solidFill>
                            <a:srgbClr val="000000"/>
                          </a:solidFill>
                          <a:effectLst/>
                          <a:latin typeface="Calibri"/>
                        </a:rPr>
                        <a:t>1603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is-IS" sz="1600" b="0" i="0" u="none" strike="noStrike">
                          <a:solidFill>
                            <a:srgbClr val="000000"/>
                          </a:solidFill>
                          <a:effectLst/>
                          <a:latin typeface="Calibri"/>
                        </a:rPr>
                        <a:t> 33,065,413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66700">
                <a:tc>
                  <a:txBody>
                    <a:bodyPr/>
                    <a:lstStyle/>
                    <a:p>
                      <a:pPr algn="l" fontAlgn="b"/>
                      <a:r>
                        <a:rPr lang="tr-TR" sz="1600" b="0" i="0" u="none" strike="noStrike">
                          <a:solidFill>
                            <a:srgbClr val="000000"/>
                          </a:solidFill>
                          <a:effectLst/>
                          <a:latin typeface="Calibri"/>
                        </a:rPr>
                        <a:t>Samburu</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0" i="0" u="none" strike="noStrike">
                          <a:solidFill>
                            <a:srgbClr val="000000"/>
                          </a:solidFill>
                          <a:effectLst/>
                          <a:latin typeface="Calibri"/>
                        </a:rPr>
                        <a:t>2000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1600" b="0" i="0" u="none" strike="noStrike">
                          <a:solidFill>
                            <a:srgbClr val="000000"/>
                          </a:solidFill>
                          <a:effectLst/>
                          <a:latin typeface="Calibri"/>
                        </a:rPr>
                        <a:t>341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is-IS" sz="1600" b="0" i="0" u="none" strike="noStrike">
                          <a:solidFill>
                            <a:srgbClr val="000000"/>
                          </a:solidFill>
                          <a:effectLst/>
                          <a:latin typeface="Calibri"/>
                        </a:rPr>
                        <a:t> 1,193,500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66700">
                <a:tc>
                  <a:txBody>
                    <a:bodyPr/>
                    <a:lstStyle/>
                    <a:p>
                      <a:pPr algn="l" fontAlgn="b"/>
                      <a:r>
                        <a:rPr lang="nb-NO" sz="1600" b="1" i="0" u="none" strike="noStrike">
                          <a:solidFill>
                            <a:srgbClr val="000000"/>
                          </a:solidFill>
                          <a:effectLst/>
                          <a:latin typeface="Calibri"/>
                        </a:rPr>
                        <a:t>Total</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1" i="0" u="none" strike="noStrike">
                          <a:solidFill>
                            <a:srgbClr val="000000"/>
                          </a:solidFill>
                          <a:effectLst/>
                          <a:latin typeface="Calibri"/>
                        </a:rPr>
                        <a:t>18012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is-IS" sz="1600" b="1" i="0" u="none" strike="noStrike">
                          <a:solidFill>
                            <a:srgbClr val="000000"/>
                          </a:solidFill>
                          <a:effectLst/>
                          <a:latin typeface="Calibri"/>
                        </a:rPr>
                        <a:t>9665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is-IS" sz="1600" b="1" i="0" u="none" strike="noStrike" dirty="0">
                          <a:solidFill>
                            <a:srgbClr val="000000"/>
                          </a:solidFill>
                          <a:effectLst/>
                          <a:latin typeface="Calibri"/>
                        </a:rPr>
                        <a:t> 175,107,406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9387635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20180227-WA0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97686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9841"/>
          </a:xfrm>
        </p:spPr>
        <p:txBody>
          <a:bodyPr>
            <a:normAutofit fontScale="90000"/>
          </a:bodyPr>
          <a:lstStyle/>
          <a:p>
            <a:r>
              <a:rPr lang="en-US" sz="4000" dirty="0" smtClean="0"/>
              <a:t>KLIP Activities</a:t>
            </a:r>
            <a:endParaRPr lang="en-US" sz="4000" dirty="0"/>
          </a:p>
        </p:txBody>
      </p:sp>
      <p:sp>
        <p:nvSpPr>
          <p:cNvPr id="3" name="Content Placeholder 2"/>
          <p:cNvSpPr>
            <a:spLocks noGrp="1"/>
          </p:cNvSpPr>
          <p:nvPr>
            <p:ph idx="1"/>
          </p:nvPr>
        </p:nvSpPr>
        <p:spPr>
          <a:xfrm>
            <a:off x="457200" y="761511"/>
            <a:ext cx="8686800" cy="6096000"/>
          </a:xfrm>
        </p:spPr>
        <p:txBody>
          <a:bodyPr>
            <a:noAutofit/>
          </a:bodyPr>
          <a:lstStyle/>
          <a:p>
            <a:pPr fontAlgn="t"/>
            <a:r>
              <a:rPr lang="en-US" sz="2800" dirty="0" smtClean="0"/>
              <a:t>Capacity building and awareness creation on index insurance among key stakeholders to enhance investment in insurance and its uptake;</a:t>
            </a:r>
          </a:p>
          <a:p>
            <a:r>
              <a:rPr lang="en-US" sz="2800" dirty="0" smtClean="0"/>
              <a:t> Entrenching </a:t>
            </a:r>
            <a:r>
              <a:rPr lang="en-US" sz="2800" dirty="0"/>
              <a:t>livestock insurance implementation </a:t>
            </a:r>
            <a:r>
              <a:rPr lang="en-US" sz="2800" dirty="0" smtClean="0"/>
              <a:t>structures at the two levels of Government;</a:t>
            </a:r>
          </a:p>
          <a:p>
            <a:r>
              <a:rPr lang="en-US" sz="2800" dirty="0" smtClean="0"/>
              <a:t>Establishing a livestock insurance electronic system for managing the beneficiaries data ;</a:t>
            </a:r>
          </a:p>
          <a:p>
            <a:r>
              <a:rPr lang="en-US" sz="2800" dirty="0" err="1" smtClean="0"/>
              <a:t>Streamling</a:t>
            </a:r>
            <a:r>
              <a:rPr lang="en-US" sz="2800" dirty="0" smtClean="0"/>
              <a:t> Payouts </a:t>
            </a:r>
            <a:r>
              <a:rPr lang="en-US" sz="2800" dirty="0"/>
              <a:t>responsibilities.</a:t>
            </a:r>
            <a:endParaRPr lang="en-US" sz="2800" dirty="0" smtClean="0"/>
          </a:p>
          <a:p>
            <a:r>
              <a:rPr lang="en-US" sz="2800" dirty="0" smtClean="0"/>
              <a:t>Developing local capacities in calculating agent services</a:t>
            </a:r>
          </a:p>
          <a:p>
            <a:r>
              <a:rPr lang="en-US" sz="2800" dirty="0" smtClean="0">
                <a:solidFill>
                  <a:srgbClr val="FF0000"/>
                </a:solidFill>
              </a:rPr>
              <a:t>Sustainability: Development of partial subsidy to purely commercial products.</a:t>
            </a:r>
          </a:p>
          <a:p>
            <a:r>
              <a:rPr lang="en-US" sz="2800" dirty="0"/>
              <a:t>Continuous research for product </a:t>
            </a:r>
            <a:r>
              <a:rPr lang="en-US" sz="2800" dirty="0" smtClean="0"/>
              <a:t>fitness</a:t>
            </a:r>
            <a:endParaRPr lang="en-US" sz="2800" dirty="0">
              <a:solidFill>
                <a:srgbClr val="FF0000"/>
              </a:solidFill>
            </a:endParaRPr>
          </a:p>
        </p:txBody>
      </p:sp>
      <p:grpSp>
        <p:nvGrpSpPr>
          <p:cNvPr id="4" name="Group 19"/>
          <p:cNvGrpSpPr>
            <a:grpSpLocks/>
          </p:cNvGrpSpPr>
          <p:nvPr>
            <p:custDataLst>
              <p:tags r:id="rId1"/>
            </p:custDataLst>
          </p:nvPr>
        </p:nvGrpSpPr>
        <p:grpSpPr bwMode="auto">
          <a:xfrm>
            <a:off x="0" y="-14288"/>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Tree>
    <p:extLst>
      <p:ext uri="{BB962C8B-B14F-4D97-AF65-F5344CB8AC3E}">
        <p14:creationId xmlns:p14="http://schemas.microsoft.com/office/powerpoint/2010/main" val="29172619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4295"/>
            <a:ext cx="9144000" cy="5755421"/>
          </a:xfrm>
          <a:prstGeom prst="rect">
            <a:avLst/>
          </a:prstGeom>
        </p:spPr>
        <p:txBody>
          <a:bodyPr wrap="square">
            <a:spAutoFit/>
          </a:bodyPr>
          <a:lstStyle/>
          <a:p>
            <a:r>
              <a:rPr lang="en-US" sz="2400" b="1" dirty="0">
                <a:solidFill>
                  <a:prstClr val="black"/>
                </a:solidFill>
              </a:rPr>
              <a:t>Contribution  to food security and building resilience in pastoral communities through the following</a:t>
            </a:r>
            <a:r>
              <a:rPr lang="en-US" sz="3200" b="1" dirty="0">
                <a:solidFill>
                  <a:prstClr val="black"/>
                </a:solidFill>
              </a:rPr>
              <a:t>:</a:t>
            </a:r>
            <a:endParaRPr lang="en-US" sz="3200" dirty="0"/>
          </a:p>
          <a:p>
            <a:pPr marL="285750" lvl="0" indent="-285750">
              <a:buFont typeface="Arial"/>
              <a:buChar char="•"/>
            </a:pPr>
            <a:r>
              <a:rPr lang="en-US" sz="2400" dirty="0" smtClean="0"/>
              <a:t>Bring 40,000 households into insurance cover in 14 ASAL </a:t>
            </a:r>
            <a:r>
              <a:rPr lang="en-US" sz="2400" dirty="0" err="1" smtClean="0"/>
              <a:t>Conties</a:t>
            </a:r>
            <a:r>
              <a:rPr lang="en-US" sz="2400" dirty="0" smtClean="0"/>
              <a:t>.</a:t>
            </a:r>
          </a:p>
          <a:p>
            <a:pPr marL="285750" lvl="0" indent="-285750">
              <a:buFont typeface="Arial"/>
              <a:buChar char="•"/>
            </a:pPr>
            <a:r>
              <a:rPr lang="en-US" sz="2400" dirty="0" smtClean="0"/>
              <a:t>A total of 200,000 TLUs; </a:t>
            </a:r>
            <a:r>
              <a:rPr lang="en-US" sz="2400" dirty="0"/>
              <a:t>worth </a:t>
            </a:r>
            <a:r>
              <a:rPr lang="en-US" sz="2400" dirty="0" err="1"/>
              <a:t>Kshs</a:t>
            </a:r>
            <a:r>
              <a:rPr lang="en-US" sz="2400" dirty="0"/>
              <a:t>. 12 </a:t>
            </a:r>
            <a:r>
              <a:rPr lang="en-US" sz="2400" dirty="0" smtClean="0"/>
              <a:t>Billion will be protected against adverse effects of droughts </a:t>
            </a:r>
          </a:p>
          <a:p>
            <a:pPr marL="285750" lvl="0" indent="-285750">
              <a:buFont typeface="Arial"/>
              <a:buChar char="•"/>
            </a:pPr>
            <a:r>
              <a:rPr lang="en-US" sz="2400" dirty="0"/>
              <a:t>A</a:t>
            </a:r>
            <a:r>
              <a:rPr lang="en-US" sz="2400" dirty="0" smtClean="0"/>
              <a:t> reduction </a:t>
            </a:r>
            <a:r>
              <a:rPr lang="en-US" sz="2400" dirty="0"/>
              <a:t>in likelihood of distress livestock sales (selling livestock to provide quick income in times of hardship), </a:t>
            </a:r>
            <a:endParaRPr lang="en-US" sz="2400" dirty="0" smtClean="0"/>
          </a:p>
          <a:p>
            <a:pPr marL="285750" lvl="0" indent="-285750">
              <a:buFont typeface="Arial"/>
              <a:buChar char="•"/>
            </a:pPr>
            <a:r>
              <a:rPr lang="en-US" sz="2400" dirty="0" smtClean="0"/>
              <a:t>A reduction </a:t>
            </a:r>
            <a:r>
              <a:rPr lang="en-US" sz="2400" dirty="0"/>
              <a:t>in likelihood of reducing the number of meals as a coping strategy; and a 33 percent reduction in reliance on food aid. </a:t>
            </a:r>
            <a:endParaRPr lang="en-GB" sz="2400" dirty="0"/>
          </a:p>
          <a:p>
            <a:pPr marL="285750" lvl="0" indent="-285750">
              <a:buFont typeface="Arial"/>
              <a:buChar char="•"/>
            </a:pPr>
            <a:r>
              <a:rPr lang="en-US" sz="2400" dirty="0"/>
              <a:t>Insured households </a:t>
            </a:r>
            <a:r>
              <a:rPr lang="en-US" sz="2400" dirty="0" smtClean="0"/>
              <a:t>will generate </a:t>
            </a:r>
            <a:r>
              <a:rPr lang="en-US" sz="2400" dirty="0"/>
              <a:t>higher milk </a:t>
            </a:r>
            <a:r>
              <a:rPr lang="en-US" sz="2400" dirty="0" smtClean="0"/>
              <a:t>production </a:t>
            </a:r>
            <a:r>
              <a:rPr lang="en-US" sz="2400" dirty="0"/>
              <a:t>and incomes and </a:t>
            </a:r>
            <a:r>
              <a:rPr lang="en-US" sz="2400" dirty="0" smtClean="0"/>
              <a:t>have </a:t>
            </a:r>
            <a:r>
              <a:rPr lang="en-US" sz="2400" dirty="0"/>
              <a:t>better child nutrition than non-insured households. </a:t>
            </a:r>
            <a:endParaRPr lang="en-US" sz="2400" dirty="0" smtClean="0"/>
          </a:p>
          <a:p>
            <a:pPr marL="285750" lvl="0" indent="-285750">
              <a:buFont typeface="Arial"/>
              <a:buChar char="•"/>
            </a:pPr>
            <a:endParaRPr lang="en-GB" sz="2400" dirty="0"/>
          </a:p>
          <a:p>
            <a:pPr marL="285750" lvl="0" indent="-285750">
              <a:buFont typeface="Arial"/>
              <a:buChar char="•"/>
            </a:pPr>
            <a:r>
              <a:rPr lang="en-US" sz="2400" dirty="0"/>
              <a:t>Insured herders </a:t>
            </a:r>
            <a:r>
              <a:rPr lang="en-US" sz="2400" dirty="0" smtClean="0"/>
              <a:t>will most likely </a:t>
            </a:r>
            <a:r>
              <a:rPr lang="en-US" sz="2400" dirty="0"/>
              <a:t>reduce their overall herd size, </a:t>
            </a:r>
            <a:r>
              <a:rPr lang="en-US" sz="2400" dirty="0" smtClean="0"/>
              <a:t>an indication </a:t>
            </a:r>
            <a:r>
              <a:rPr lang="en-US" sz="2400" dirty="0"/>
              <a:t>they no longer </a:t>
            </a:r>
            <a:r>
              <a:rPr lang="en-US" sz="2400" dirty="0" smtClean="0"/>
              <a:t>feel </a:t>
            </a:r>
            <a:r>
              <a:rPr lang="en-US" sz="2400" dirty="0"/>
              <a:t>the need to maintain surplus animals as a hedge against drought losses. </a:t>
            </a:r>
            <a:endParaRPr lang="en-GB" sz="2400" dirty="0"/>
          </a:p>
        </p:txBody>
      </p:sp>
      <p:sp>
        <p:nvSpPr>
          <p:cNvPr id="6" name="Rectangle 5"/>
          <p:cNvSpPr/>
          <p:nvPr/>
        </p:nvSpPr>
        <p:spPr>
          <a:xfrm>
            <a:off x="304800" y="0"/>
            <a:ext cx="8534400" cy="954107"/>
          </a:xfrm>
          <a:prstGeom prst="rect">
            <a:avLst/>
          </a:prstGeom>
        </p:spPr>
        <p:txBody>
          <a:bodyPr wrap="square">
            <a:spAutoFit/>
          </a:bodyPr>
          <a:lstStyle/>
          <a:p>
            <a:pPr algn="ctr"/>
            <a:r>
              <a:rPr lang="en-US" sz="2800" b="1" dirty="0">
                <a:solidFill>
                  <a:srgbClr val="FF0000"/>
                </a:solidFill>
              </a:rPr>
              <a:t>Expected Outcomes and impacts of KLIP implementation</a:t>
            </a:r>
            <a:endParaRPr lang="en-US" sz="2800" dirty="0"/>
          </a:p>
        </p:txBody>
      </p:sp>
    </p:spTree>
    <p:extLst>
      <p:ext uri="{BB962C8B-B14F-4D97-AF65-F5344CB8AC3E}">
        <p14:creationId xmlns:p14="http://schemas.microsoft.com/office/powerpoint/2010/main" val="28468562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591996"/>
          </a:xfrm>
        </p:spPr>
        <p:txBody>
          <a:bodyPr>
            <a:noAutofit/>
          </a:bodyPr>
          <a:lstStyle/>
          <a:p>
            <a:r>
              <a:rPr lang="en-US" sz="4000" b="1" dirty="0" smtClean="0"/>
              <a:t>A functional Public private partnership</a:t>
            </a:r>
            <a:endParaRPr lang="en-US" sz="4000" b="1" dirty="0"/>
          </a:p>
        </p:txBody>
      </p:sp>
      <p:sp>
        <p:nvSpPr>
          <p:cNvPr id="3" name="Content Placeholder 2"/>
          <p:cNvSpPr>
            <a:spLocks noGrp="1"/>
          </p:cNvSpPr>
          <p:nvPr>
            <p:ph idx="1"/>
          </p:nvPr>
        </p:nvSpPr>
        <p:spPr>
          <a:xfrm>
            <a:off x="533400" y="1524000"/>
            <a:ext cx="8458200" cy="5076060"/>
          </a:xfrm>
        </p:spPr>
        <p:txBody>
          <a:bodyPr>
            <a:noAutofit/>
          </a:bodyPr>
          <a:lstStyle/>
          <a:p>
            <a:pPr marL="457200" lvl="1" indent="0">
              <a:buNone/>
            </a:pPr>
            <a:r>
              <a:rPr lang="en-US" sz="3200" b="1" dirty="0" smtClean="0"/>
              <a:t>Roles of National and County Governments</a:t>
            </a:r>
            <a:endParaRPr lang="en-US" sz="3200" dirty="0" smtClean="0"/>
          </a:p>
          <a:p>
            <a:pPr lvl="1">
              <a:buFont typeface="Arial" pitchFamily="34" charset="0"/>
              <a:buChar char="•"/>
            </a:pPr>
            <a:r>
              <a:rPr lang="en-US" sz="3200" dirty="0" smtClean="0"/>
              <a:t>Creation of conducive policy and business environment;</a:t>
            </a:r>
          </a:p>
          <a:p>
            <a:pPr lvl="1">
              <a:buFont typeface="Arial" pitchFamily="34" charset="0"/>
              <a:buChar char="•"/>
            </a:pPr>
            <a:r>
              <a:rPr lang="en-US" sz="3200" dirty="0" smtClean="0"/>
              <a:t>Coordination</a:t>
            </a:r>
          </a:p>
          <a:p>
            <a:pPr lvl="1">
              <a:buFont typeface="Arial" pitchFamily="34" charset="0"/>
              <a:buChar char="•"/>
            </a:pPr>
            <a:r>
              <a:rPr lang="en-US" sz="3200" dirty="0" smtClean="0"/>
              <a:t> Resource mobilization;</a:t>
            </a:r>
          </a:p>
          <a:p>
            <a:pPr lvl="1">
              <a:buFont typeface="Arial" pitchFamily="34" charset="0"/>
              <a:buChar char="•"/>
            </a:pPr>
            <a:r>
              <a:rPr lang="en-US" sz="3200" dirty="0" smtClean="0">
                <a:solidFill>
                  <a:srgbClr val="FF0000"/>
                </a:solidFill>
              </a:rPr>
              <a:t>Capacity building of stakeholders;</a:t>
            </a:r>
          </a:p>
          <a:p>
            <a:pPr lvl="1">
              <a:buFont typeface="Arial" pitchFamily="34" charset="0"/>
              <a:buChar char="•"/>
            </a:pPr>
            <a:r>
              <a:rPr lang="en-US" sz="3200" dirty="0" smtClean="0"/>
              <a:t>Private sector mobilization;</a:t>
            </a:r>
          </a:p>
          <a:p>
            <a:pPr lvl="1">
              <a:buFont typeface="Arial" pitchFamily="34" charset="0"/>
              <a:buChar char="•"/>
            </a:pPr>
            <a:r>
              <a:rPr lang="en-US" sz="3200" dirty="0"/>
              <a:t>Development of support infrastructure like sale yards, strategic feed store, </a:t>
            </a:r>
            <a:r>
              <a:rPr lang="en-US" sz="3200" dirty="0" smtClean="0"/>
              <a:t>ICT systems</a:t>
            </a:r>
            <a:endParaRPr lang="en-US" sz="3200" dirty="0"/>
          </a:p>
        </p:txBody>
      </p:sp>
      <p:grpSp>
        <p:nvGrpSpPr>
          <p:cNvPr id="4" name="Group 19"/>
          <p:cNvGrpSpPr>
            <a:grpSpLocks/>
          </p:cNvGrpSpPr>
          <p:nvPr>
            <p:custDataLst>
              <p:tags r:id="rId1"/>
            </p:custDataLst>
          </p:nvPr>
        </p:nvGrpSpPr>
        <p:grpSpPr bwMode="auto">
          <a:xfrm>
            <a:off x="0" y="-14288"/>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Tree>
    <p:extLst>
      <p:ext uri="{BB962C8B-B14F-4D97-AF65-F5344CB8AC3E}">
        <p14:creationId xmlns:p14="http://schemas.microsoft.com/office/powerpoint/2010/main" val="32188076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011"/>
            <a:ext cx="8229600" cy="571989"/>
          </a:xfrm>
        </p:spPr>
        <p:txBody>
          <a:bodyPr>
            <a:normAutofit fontScale="90000"/>
          </a:bodyPr>
          <a:lstStyle/>
          <a:p>
            <a:r>
              <a:rPr lang="en-US" sz="3200" b="1" dirty="0" smtClean="0"/>
              <a:t>County Governments</a:t>
            </a:r>
            <a:endParaRPr lang="en-US" sz="3200" b="1" dirty="0"/>
          </a:p>
        </p:txBody>
      </p:sp>
      <p:sp>
        <p:nvSpPr>
          <p:cNvPr id="3" name="Content Placeholder 2"/>
          <p:cNvSpPr>
            <a:spLocks noGrp="1"/>
          </p:cNvSpPr>
          <p:nvPr>
            <p:ph idx="1"/>
          </p:nvPr>
        </p:nvSpPr>
        <p:spPr>
          <a:xfrm>
            <a:off x="893156" y="838200"/>
            <a:ext cx="8229600" cy="5534648"/>
          </a:xfrm>
        </p:spPr>
        <p:txBody>
          <a:bodyPr>
            <a:noAutofit/>
          </a:bodyPr>
          <a:lstStyle/>
          <a:p>
            <a:pPr lvl="1">
              <a:buFont typeface="Arial" pitchFamily="34" charset="0"/>
              <a:buChar char="•"/>
            </a:pPr>
            <a:r>
              <a:rPr lang="en-US" sz="3200" dirty="0" smtClean="0"/>
              <a:t>Extension/outreach services;</a:t>
            </a:r>
          </a:p>
          <a:p>
            <a:pPr lvl="1">
              <a:buFont typeface="Arial" pitchFamily="34" charset="0"/>
              <a:buChar char="•"/>
            </a:pPr>
            <a:r>
              <a:rPr lang="en-US" sz="3200" dirty="0" smtClean="0"/>
              <a:t>Data collection and management;</a:t>
            </a:r>
          </a:p>
          <a:p>
            <a:pPr lvl="1">
              <a:buFont typeface="Arial" pitchFamily="34" charset="0"/>
              <a:buChar char="•"/>
            </a:pPr>
            <a:r>
              <a:rPr lang="en-US" sz="3200" dirty="0" smtClean="0"/>
              <a:t> Selection of insurance beneficiaries;</a:t>
            </a:r>
          </a:p>
          <a:p>
            <a:pPr lvl="1">
              <a:buFont typeface="Arial" pitchFamily="34" charset="0"/>
              <a:buChar char="•"/>
            </a:pPr>
            <a:r>
              <a:rPr lang="en-US" sz="3200" dirty="0" smtClean="0"/>
              <a:t>Aligning programs to complement livestock insurance.</a:t>
            </a:r>
            <a:endParaRPr lang="en-US" sz="3200" dirty="0"/>
          </a:p>
        </p:txBody>
      </p:sp>
      <p:grpSp>
        <p:nvGrpSpPr>
          <p:cNvPr id="4" name="Group 19"/>
          <p:cNvGrpSpPr>
            <a:grpSpLocks/>
          </p:cNvGrpSpPr>
          <p:nvPr>
            <p:custDataLst>
              <p:tags r:id="rId1"/>
            </p:custDataLst>
          </p:nvPr>
        </p:nvGrpSpPr>
        <p:grpSpPr bwMode="auto">
          <a:xfrm>
            <a:off x="0" y="-14288"/>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
        <p:nvSpPr>
          <p:cNvPr id="10" name="Rectangle 9"/>
          <p:cNvSpPr/>
          <p:nvPr/>
        </p:nvSpPr>
        <p:spPr>
          <a:xfrm>
            <a:off x="685800" y="4572000"/>
            <a:ext cx="8229600" cy="2062103"/>
          </a:xfrm>
          <a:prstGeom prst="rect">
            <a:avLst/>
          </a:prstGeom>
        </p:spPr>
        <p:txBody>
          <a:bodyPr wrap="square">
            <a:spAutoFit/>
          </a:bodyPr>
          <a:lstStyle/>
          <a:p>
            <a:r>
              <a:rPr lang="en-US" sz="3200" dirty="0"/>
              <a:t>Provision of Insurance cover</a:t>
            </a:r>
          </a:p>
          <a:p>
            <a:pPr marL="285750" indent="-285750">
              <a:buFont typeface="Arial" panose="020B0604020202020204" pitchFamily="34" charset="0"/>
              <a:buChar char="•"/>
            </a:pPr>
            <a:r>
              <a:rPr lang="en-US" sz="3200" dirty="0"/>
              <a:t>Awareness creation, Marketing, Recruitment of voluntary cover</a:t>
            </a:r>
          </a:p>
          <a:p>
            <a:pPr marL="285750" indent="-285750">
              <a:buFont typeface="Arial" panose="020B0604020202020204" pitchFamily="34" charset="0"/>
              <a:buChar char="•"/>
            </a:pPr>
            <a:r>
              <a:rPr lang="en-US" sz="3200" dirty="0"/>
              <a:t>Disbursement of payouts.</a:t>
            </a:r>
          </a:p>
        </p:txBody>
      </p:sp>
      <p:sp>
        <p:nvSpPr>
          <p:cNvPr id="11" name="Rectangle 10"/>
          <p:cNvSpPr/>
          <p:nvPr/>
        </p:nvSpPr>
        <p:spPr>
          <a:xfrm>
            <a:off x="1295400" y="3962400"/>
            <a:ext cx="7439857" cy="584776"/>
          </a:xfrm>
          <a:prstGeom prst="rect">
            <a:avLst/>
          </a:prstGeom>
        </p:spPr>
        <p:txBody>
          <a:bodyPr wrap="none">
            <a:spAutoFit/>
          </a:bodyPr>
          <a:lstStyle/>
          <a:p>
            <a:pPr lvl="0"/>
            <a:r>
              <a:rPr lang="en-US" sz="3200" b="1" dirty="0"/>
              <a:t>Role of Private </a:t>
            </a:r>
            <a:r>
              <a:rPr lang="en-US" sz="3200" b="1" dirty="0" smtClean="0"/>
              <a:t>Sector/Insurers/Reinsurers</a:t>
            </a:r>
            <a:endParaRPr lang="en-US" sz="3200" b="1" dirty="0"/>
          </a:p>
        </p:txBody>
      </p:sp>
    </p:spTree>
    <p:extLst>
      <p:ext uri="{BB962C8B-B14F-4D97-AF65-F5344CB8AC3E}">
        <p14:creationId xmlns:p14="http://schemas.microsoft.com/office/powerpoint/2010/main" val="25893615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0"/>
            <a:ext cx="7696200" cy="1143000"/>
          </a:xfrm>
        </p:spPr>
        <p:txBody>
          <a:bodyPr/>
          <a:lstStyle/>
          <a:p>
            <a:r>
              <a:rPr lang="en-US" dirty="0" smtClean="0"/>
              <a:t>Challenges</a:t>
            </a:r>
            <a:endParaRPr lang="en-US" dirty="0"/>
          </a:p>
        </p:txBody>
      </p:sp>
      <p:sp>
        <p:nvSpPr>
          <p:cNvPr id="6" name="Content Placeholder 5"/>
          <p:cNvSpPr>
            <a:spLocks noGrp="1"/>
          </p:cNvSpPr>
          <p:nvPr>
            <p:ph idx="1"/>
          </p:nvPr>
        </p:nvSpPr>
        <p:spPr>
          <a:xfrm>
            <a:off x="457200" y="1143000"/>
            <a:ext cx="8534400" cy="4191000"/>
          </a:xfrm>
        </p:spPr>
        <p:txBody>
          <a:bodyPr>
            <a:normAutofit/>
          </a:bodyPr>
          <a:lstStyle/>
          <a:p>
            <a:r>
              <a:rPr lang="en-US" dirty="0" smtClean="0"/>
              <a:t>Low funding </a:t>
            </a:r>
            <a:r>
              <a:rPr lang="en-US" dirty="0"/>
              <a:t>levels</a:t>
            </a:r>
          </a:p>
          <a:p>
            <a:r>
              <a:rPr lang="en-US" dirty="0" smtClean="0">
                <a:solidFill>
                  <a:srgbClr val="FF0000"/>
                </a:solidFill>
              </a:rPr>
              <a:t>Low awareness creation</a:t>
            </a:r>
            <a:r>
              <a:rPr lang="en-US" dirty="0">
                <a:solidFill>
                  <a:srgbClr val="FF0000"/>
                </a:solidFill>
              </a:rPr>
              <a:t> </a:t>
            </a:r>
            <a:r>
              <a:rPr lang="en-US" dirty="0" smtClean="0">
                <a:solidFill>
                  <a:srgbClr val="FF0000"/>
                </a:solidFill>
              </a:rPr>
              <a:t>and capacity building levels</a:t>
            </a:r>
          </a:p>
          <a:p>
            <a:r>
              <a:rPr lang="en-US" dirty="0" smtClean="0"/>
              <a:t>Beneficiary data management </a:t>
            </a:r>
            <a:r>
              <a:rPr lang="mr-IN" dirty="0" smtClean="0"/>
              <a:t>–</a:t>
            </a:r>
            <a:r>
              <a:rPr lang="en-US" dirty="0" smtClean="0"/>
              <a:t> recruitment challenges (manual registers)</a:t>
            </a:r>
          </a:p>
          <a:p>
            <a:r>
              <a:rPr lang="en-US" dirty="0" smtClean="0"/>
              <a:t>High premiums</a:t>
            </a:r>
          </a:p>
          <a:p>
            <a:r>
              <a:rPr lang="en-US" dirty="0" smtClean="0">
                <a:solidFill>
                  <a:srgbClr val="FF0000"/>
                </a:solidFill>
              </a:rPr>
              <a:t>Slow payout pathways</a:t>
            </a:r>
          </a:p>
        </p:txBody>
      </p:sp>
      <p:grpSp>
        <p:nvGrpSpPr>
          <p:cNvPr id="7" name="Group 19"/>
          <p:cNvGrpSpPr>
            <a:grpSpLocks/>
          </p:cNvGrpSpPr>
          <p:nvPr>
            <p:custDataLst>
              <p:tags r:id="rId1"/>
            </p:custDataLst>
          </p:nvPr>
        </p:nvGrpSpPr>
        <p:grpSpPr bwMode="auto">
          <a:xfrm>
            <a:off x="0" y="-14288"/>
            <a:ext cx="1085850" cy="6872288"/>
            <a:chOff x="33" y="-9"/>
            <a:chExt cx="684" cy="4252"/>
          </a:xfrm>
        </p:grpSpPr>
        <p:grpSp>
          <p:nvGrpSpPr>
            <p:cNvPr id="8" name="Group 13"/>
            <p:cNvGrpSpPr>
              <a:grpSpLocks/>
            </p:cNvGrpSpPr>
            <p:nvPr/>
          </p:nvGrpSpPr>
          <p:grpSpPr bwMode="auto">
            <a:xfrm>
              <a:off x="33" y="19"/>
              <a:ext cx="192" cy="4224"/>
              <a:chOff x="0" y="48"/>
              <a:chExt cx="192" cy="4320"/>
            </a:xfrm>
          </p:grpSpPr>
          <p:sp>
            <p:nvSpPr>
              <p:cNvPr id="10"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11"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12"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9"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Tree>
    <p:extLst>
      <p:ext uri="{BB962C8B-B14F-4D97-AF65-F5344CB8AC3E}">
        <p14:creationId xmlns:p14="http://schemas.microsoft.com/office/powerpoint/2010/main" val="155989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58386593"/>
              </p:ext>
            </p:extLst>
          </p:nvPr>
        </p:nvGraphicFramePr>
        <p:xfrm>
          <a:off x="435715" y="2181886"/>
          <a:ext cx="8229600" cy="2913888"/>
        </p:xfrm>
        <a:graphic>
          <a:graphicData uri="http://schemas.openxmlformats.org/drawingml/2006/table">
            <a:tbl>
              <a:tblPr>
                <a:tableStyleId>{5C22544A-7EE6-4342-B048-85BDC9FD1C3A}</a:tableStyleId>
              </a:tblPr>
              <a:tblGrid>
                <a:gridCol w="8229600"/>
              </a:tblGrid>
              <a:tr h="0">
                <a:tc>
                  <a:txBody>
                    <a:bodyPr/>
                    <a:lstStyle/>
                    <a:p>
                      <a:pPr marL="342900" marR="0" lvl="0" indent="-342900" algn="l">
                        <a:lnSpc>
                          <a:spcPct val="107000"/>
                        </a:lnSpc>
                        <a:spcBef>
                          <a:spcPts val="300"/>
                        </a:spcBef>
                        <a:spcAft>
                          <a:spcPts val="300"/>
                        </a:spcAft>
                        <a:buFont typeface="Symbol" panose="05050102010706020507" pitchFamily="18" charset="2"/>
                        <a:buChar char=""/>
                      </a:pPr>
                      <a:r>
                        <a:rPr lang="en-US" sz="3200" b="1" dirty="0" smtClean="0">
                          <a:effectLst/>
                          <a:latin typeface="+mj-lt"/>
                        </a:rPr>
                        <a:t>To date: </a:t>
                      </a:r>
                      <a:r>
                        <a:rPr lang="en-US" sz="3200" b="1" dirty="0" err="1" smtClean="0">
                          <a:effectLst/>
                          <a:latin typeface="+mj-lt"/>
                        </a:rPr>
                        <a:t>Gok</a:t>
                      </a:r>
                      <a:r>
                        <a:rPr lang="en-US" sz="3200" b="1" dirty="0" smtClean="0">
                          <a:effectLst/>
                          <a:latin typeface="+mj-lt"/>
                        </a:rPr>
                        <a:t> Fully </a:t>
                      </a:r>
                      <a:r>
                        <a:rPr lang="en-US" sz="3200" b="1" dirty="0">
                          <a:effectLst/>
                          <a:latin typeface="+mj-lt"/>
                        </a:rPr>
                        <a:t>subsidized cover </a:t>
                      </a:r>
                    </a:p>
                    <a:p>
                      <a:pPr marL="342900" marR="0" lvl="0" indent="-342900" algn="l">
                        <a:lnSpc>
                          <a:spcPct val="107000"/>
                        </a:lnSpc>
                        <a:spcBef>
                          <a:spcPts val="300"/>
                        </a:spcBef>
                        <a:spcAft>
                          <a:spcPts val="300"/>
                        </a:spcAft>
                        <a:buFont typeface="Symbol" panose="05050102010706020507" pitchFamily="18" charset="2"/>
                        <a:buChar char=""/>
                      </a:pPr>
                      <a:r>
                        <a:rPr lang="en-US" sz="3200" b="1" dirty="0" smtClean="0">
                          <a:effectLst/>
                          <a:latin typeface="+mj-lt"/>
                        </a:rPr>
                        <a:t>Going forward:</a:t>
                      </a:r>
                      <a:r>
                        <a:rPr lang="en-US" sz="3200" b="1" baseline="0" dirty="0" smtClean="0">
                          <a:effectLst/>
                          <a:latin typeface="+mj-lt"/>
                        </a:rPr>
                        <a:t> </a:t>
                      </a:r>
                      <a:r>
                        <a:rPr lang="en-US" sz="3200" b="1" dirty="0" smtClean="0">
                          <a:effectLst/>
                          <a:latin typeface="+mj-lt"/>
                        </a:rPr>
                        <a:t>Voluntary insurance</a:t>
                      </a:r>
                      <a:r>
                        <a:rPr lang="en-US" sz="3200" b="1" baseline="0" dirty="0" smtClean="0">
                          <a:effectLst/>
                          <a:latin typeface="+mj-lt"/>
                        </a:rPr>
                        <a:t> services</a:t>
                      </a:r>
                      <a:endParaRPr lang="en-US" sz="3200" b="1" dirty="0" smtClean="0">
                        <a:effectLst/>
                        <a:latin typeface="+mj-lt"/>
                      </a:endParaRPr>
                    </a:p>
                    <a:p>
                      <a:pPr marL="1371600" marR="0" lvl="2" indent="-457200" algn="l">
                        <a:lnSpc>
                          <a:spcPct val="107000"/>
                        </a:lnSpc>
                        <a:spcBef>
                          <a:spcPts val="300"/>
                        </a:spcBef>
                        <a:spcAft>
                          <a:spcPts val="300"/>
                        </a:spcAft>
                        <a:buFont typeface="Wingdings" charset="2"/>
                        <a:buChar char="Ø"/>
                      </a:pPr>
                      <a:r>
                        <a:rPr lang="en-US" sz="3200" b="1" dirty="0" smtClean="0">
                          <a:solidFill>
                            <a:srgbClr val="FF0000"/>
                          </a:solidFill>
                          <a:effectLst/>
                          <a:latin typeface="+mj-lt"/>
                        </a:rPr>
                        <a:t>Partial subsidies</a:t>
                      </a:r>
                    </a:p>
                    <a:p>
                      <a:pPr marL="1371600" marR="0" lvl="2" indent="-457200" algn="l" defTabSz="914400" rtl="0" eaLnBrk="1" fontAlgn="auto" latinLnBrk="0" hangingPunct="1">
                        <a:lnSpc>
                          <a:spcPct val="107000"/>
                        </a:lnSpc>
                        <a:spcBef>
                          <a:spcPts val="300"/>
                        </a:spcBef>
                        <a:spcAft>
                          <a:spcPts val="300"/>
                        </a:spcAft>
                        <a:buClrTx/>
                        <a:buSzTx/>
                        <a:buFont typeface="Wingdings" charset="2"/>
                        <a:buChar char="Ø"/>
                        <a:tabLst/>
                        <a:defRPr/>
                      </a:pPr>
                      <a:r>
                        <a:rPr kumimoji="0" lang="en-US" sz="3200" b="1" i="0" u="none" strike="noStrike" cap="none" normalizeH="0" baseline="0" dirty="0" smtClean="0">
                          <a:ln>
                            <a:noFill/>
                          </a:ln>
                          <a:solidFill>
                            <a:srgbClr val="FF0000"/>
                          </a:solidFill>
                          <a:effectLst/>
                          <a:latin typeface="+mj-lt"/>
                          <a:ea typeface="Calibri" panose="020F0502020204030204" pitchFamily="34" charset="0"/>
                          <a:cs typeface="Aharoni" panose="02010803020104030203" pitchFamily="2" charset="-79"/>
                        </a:rPr>
                        <a:t>Fully Voluntary/commercial  products</a:t>
                      </a:r>
                      <a:endParaRPr kumimoji="0" lang="en-US" sz="3200" b="1" i="0" u="none" strike="noStrike" cap="none" normalizeH="0" baseline="0" dirty="0" smtClean="0">
                        <a:ln>
                          <a:noFill/>
                        </a:ln>
                        <a:solidFill>
                          <a:srgbClr val="FF0000"/>
                        </a:solidFill>
                        <a:effectLst/>
                        <a:latin typeface="+mj-lt"/>
                      </a:endParaRPr>
                    </a:p>
                    <a:p>
                      <a:pPr marL="342900" marR="0" lvl="0" indent="-342900" algn="l">
                        <a:lnSpc>
                          <a:spcPct val="107000"/>
                        </a:lnSpc>
                        <a:spcBef>
                          <a:spcPts val="300"/>
                        </a:spcBef>
                        <a:spcAft>
                          <a:spcPts val="300"/>
                        </a:spcAft>
                        <a:buFont typeface="Symbol" panose="05050102010706020507" pitchFamily="18" charset="2"/>
                        <a:buChar char=""/>
                      </a:pPr>
                      <a:endParaRPr lang="en-US" sz="3200" b="1" dirty="0">
                        <a:effectLst/>
                        <a:latin typeface="+mj-lt"/>
                        <a:ea typeface="Calibri" panose="020F0502020204030204" pitchFamily="34" charset="0"/>
                        <a:cs typeface="Times New Roman" panose="02020603050405020304" pitchFamily="18" charset="0"/>
                      </a:endParaRPr>
                    </a:p>
                  </a:txBody>
                  <a:tcPr marL="114300" marR="114300" marT="0" marB="0"/>
                </a:tc>
              </a:tr>
            </a:tbl>
          </a:graphicData>
        </a:graphic>
      </p:graphicFrame>
      <p:sp>
        <p:nvSpPr>
          <p:cNvPr id="3" name="Rectangle 1"/>
          <p:cNvSpPr>
            <a:spLocks noChangeArrowheads="1"/>
          </p:cNvSpPr>
          <p:nvPr/>
        </p:nvSpPr>
        <p:spPr bwMode="auto">
          <a:xfrm>
            <a:off x="0" y="262911"/>
            <a:ext cx="9019756" cy="71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Bef>
                <a:spcPts val="300"/>
              </a:spcBef>
              <a:spcAft>
                <a:spcPts val="300"/>
              </a:spcAft>
            </a:pPr>
            <a:r>
              <a:rPr lang="en-US" sz="3800" b="1" dirty="0" smtClean="0"/>
              <a:t>Lessons learnt and way forward</a:t>
            </a:r>
          </a:p>
        </p:txBody>
      </p:sp>
      <p:sp>
        <p:nvSpPr>
          <p:cNvPr id="4" name="Rectangle 3"/>
          <p:cNvSpPr/>
          <p:nvPr/>
        </p:nvSpPr>
        <p:spPr>
          <a:xfrm>
            <a:off x="435715" y="1263300"/>
            <a:ext cx="7127883" cy="677108"/>
          </a:xfrm>
          <a:prstGeom prst="rect">
            <a:avLst/>
          </a:prstGeom>
        </p:spPr>
        <p:txBody>
          <a:bodyPr wrap="square">
            <a:spAutoFit/>
          </a:bodyPr>
          <a:lstStyle/>
          <a:p>
            <a:r>
              <a:rPr lang="en-US" sz="3800" b="1" dirty="0">
                <a:solidFill>
                  <a:prstClr val="black"/>
                </a:solidFill>
              </a:rPr>
              <a:t>KLIP insurance products </a:t>
            </a:r>
            <a:endParaRPr lang="en-US" dirty="0"/>
          </a:p>
        </p:txBody>
      </p:sp>
      <p:sp>
        <p:nvSpPr>
          <p:cNvPr id="5" name="TextBox 4"/>
          <p:cNvSpPr txBox="1"/>
          <p:nvPr/>
        </p:nvSpPr>
        <p:spPr>
          <a:xfrm>
            <a:off x="190447" y="5490822"/>
            <a:ext cx="8953553" cy="1077218"/>
          </a:xfrm>
          <a:prstGeom prst="rect">
            <a:avLst/>
          </a:prstGeom>
          <a:noFill/>
        </p:spPr>
        <p:txBody>
          <a:bodyPr wrap="square" rtlCol="0">
            <a:spAutoFit/>
          </a:bodyPr>
          <a:lstStyle/>
          <a:p>
            <a:pPr marL="457200" indent="-457200">
              <a:buFont typeface="Arial"/>
              <a:buChar char="•"/>
            </a:pPr>
            <a:r>
              <a:rPr lang="en-US" sz="3200" b="1" dirty="0" smtClean="0"/>
              <a:t>Development of Livestock insurance </a:t>
            </a:r>
            <a:r>
              <a:rPr lang="en-US" sz="3200" b="1" dirty="0" smtClean="0">
                <a:solidFill>
                  <a:srgbClr val="FF0000"/>
                </a:solidFill>
              </a:rPr>
              <a:t>implementation strategy and Policy </a:t>
            </a:r>
            <a:endParaRPr lang="en-US" sz="3200" b="1" dirty="0">
              <a:solidFill>
                <a:srgbClr val="FF0000"/>
              </a:solidFill>
            </a:endParaRPr>
          </a:p>
        </p:txBody>
      </p:sp>
    </p:spTree>
    <p:extLst>
      <p:ext uri="{BB962C8B-B14F-4D97-AF65-F5344CB8AC3E}">
        <p14:creationId xmlns:p14="http://schemas.microsoft.com/office/powerpoint/2010/main" val="1554590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6920"/>
            <a:ext cx="7772400" cy="1470025"/>
          </a:xfrm>
        </p:spPr>
        <p:txBody>
          <a:bodyPr>
            <a:normAutofit/>
          </a:bodyPr>
          <a:lstStyle/>
          <a:p>
            <a:r>
              <a:rPr lang="x-none" b="1" dirty="0" smtClean="0"/>
              <a:t>Big Four </a:t>
            </a:r>
            <a:r>
              <a:rPr lang="en-GB" b="1" dirty="0" smtClean="0"/>
              <a:t>Agenda</a:t>
            </a:r>
            <a:br>
              <a:rPr lang="en-GB" b="1" dirty="0" smtClean="0"/>
            </a:br>
            <a:endParaRPr lang="en-GB" b="1" dirty="0" smtClean="0"/>
          </a:p>
        </p:txBody>
      </p:sp>
      <p:sp>
        <p:nvSpPr>
          <p:cNvPr id="3" name="Subtitle 2"/>
          <p:cNvSpPr>
            <a:spLocks noGrp="1"/>
          </p:cNvSpPr>
          <p:nvPr>
            <p:ph type="subTitle" idx="1"/>
          </p:nvPr>
        </p:nvSpPr>
        <p:spPr>
          <a:xfrm>
            <a:off x="1192136" y="3780967"/>
            <a:ext cx="7086600" cy="2069736"/>
          </a:xfrm>
        </p:spPr>
        <p:txBody>
          <a:bodyPr>
            <a:noAutofit/>
          </a:bodyPr>
          <a:lstStyle/>
          <a:p>
            <a:r>
              <a:rPr lang="en-US" sz="2800" b="1" dirty="0" smtClean="0">
                <a:solidFill>
                  <a:srgbClr val="FF0000"/>
                </a:solidFill>
              </a:rPr>
              <a:t>KLIP Strategies for attainment of Food security and nutrition</a:t>
            </a:r>
          </a:p>
          <a:p>
            <a:endParaRPr lang="en-US" sz="2800" b="1" dirty="0" smtClean="0">
              <a:solidFill>
                <a:srgbClr val="FF0000"/>
              </a:solidFill>
            </a:endParaRPr>
          </a:p>
          <a:p>
            <a:pPr marL="457200" indent="-457200" algn="l">
              <a:buFont typeface="Arial"/>
              <a:buChar char="•"/>
            </a:pPr>
            <a:r>
              <a:rPr lang="en-US" sz="2800" dirty="0" smtClean="0">
                <a:solidFill>
                  <a:srgbClr val="FF0000"/>
                </a:solidFill>
              </a:rPr>
              <a:t>Building</a:t>
            </a:r>
            <a:r>
              <a:rPr lang="en-GB" sz="2800" dirty="0" smtClean="0">
                <a:solidFill>
                  <a:srgbClr val="FF0000"/>
                </a:solidFill>
                <a:effectLst/>
              </a:rPr>
              <a:t> </a:t>
            </a:r>
            <a:r>
              <a:rPr lang="en-US" sz="2800" dirty="0" smtClean="0">
                <a:solidFill>
                  <a:srgbClr val="FF0000"/>
                </a:solidFill>
              </a:rPr>
              <a:t>Resilience through insurance </a:t>
            </a:r>
            <a:r>
              <a:rPr lang="en-GB" sz="2800" dirty="0" smtClean="0">
                <a:solidFill>
                  <a:srgbClr val="FF0000"/>
                </a:solidFill>
                <a:effectLst/>
              </a:rPr>
              <a:t> in the pastoral areas</a:t>
            </a:r>
          </a:p>
          <a:p>
            <a:pPr marL="457200" indent="-457200" algn="l">
              <a:buFont typeface="Arial"/>
              <a:buChar char="•"/>
            </a:pPr>
            <a:r>
              <a:rPr lang="en-GB" sz="2800" dirty="0" smtClean="0">
                <a:solidFill>
                  <a:srgbClr val="FF0000"/>
                </a:solidFill>
              </a:rPr>
              <a:t>Promotion of  PPP</a:t>
            </a:r>
            <a:endParaRPr lang="en-US" sz="2800" dirty="0">
              <a:solidFill>
                <a:srgbClr val="FF0000"/>
              </a:solidFill>
            </a:endParaRPr>
          </a:p>
        </p:txBody>
      </p:sp>
      <p:sp>
        <p:nvSpPr>
          <p:cNvPr id="4" name="Rectangle 3"/>
          <p:cNvSpPr/>
          <p:nvPr/>
        </p:nvSpPr>
        <p:spPr>
          <a:xfrm>
            <a:off x="1913269" y="1547996"/>
            <a:ext cx="5748434" cy="2062103"/>
          </a:xfrm>
          <a:prstGeom prst="rect">
            <a:avLst/>
          </a:prstGeom>
        </p:spPr>
        <p:txBody>
          <a:bodyPr wrap="square">
            <a:spAutoFit/>
          </a:bodyPr>
          <a:lstStyle/>
          <a:p>
            <a:pPr marL="457200" indent="-457200" algn="ctr">
              <a:buFont typeface="Arial"/>
              <a:buChar char="•"/>
            </a:pPr>
            <a:r>
              <a:rPr lang="en-GB" sz="3200" b="1" dirty="0"/>
              <a:t>Food </a:t>
            </a:r>
            <a:r>
              <a:rPr lang="en-GB" sz="3200" b="1" dirty="0" smtClean="0"/>
              <a:t>Security and nutrition.</a:t>
            </a:r>
          </a:p>
          <a:p>
            <a:pPr marL="457200" indent="-457200" algn="ctr">
              <a:buFont typeface="Arial"/>
              <a:buChar char="•"/>
            </a:pPr>
            <a:r>
              <a:rPr lang="en-GB" sz="3200" b="1" dirty="0" smtClean="0"/>
              <a:t>Manufacturing</a:t>
            </a:r>
          </a:p>
          <a:p>
            <a:pPr marL="457200" indent="-457200" algn="ctr">
              <a:buFont typeface="Arial"/>
              <a:buChar char="•"/>
            </a:pPr>
            <a:r>
              <a:rPr lang="en-GB" sz="3200" b="1" dirty="0" smtClean="0"/>
              <a:t>Health</a:t>
            </a:r>
          </a:p>
          <a:p>
            <a:pPr marL="457200" indent="-457200" algn="ctr">
              <a:buFont typeface="Arial"/>
              <a:buChar char="•"/>
            </a:pPr>
            <a:r>
              <a:rPr lang="en-GB" sz="3200" b="1" dirty="0" smtClean="0"/>
              <a:t>Housing</a:t>
            </a:r>
            <a:endParaRPr lang="en-US" sz="3200" dirty="0"/>
          </a:p>
        </p:txBody>
      </p:sp>
    </p:spTree>
    <p:extLst>
      <p:ext uri="{BB962C8B-B14F-4D97-AF65-F5344CB8AC3E}">
        <p14:creationId xmlns:p14="http://schemas.microsoft.com/office/powerpoint/2010/main" val="2063995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7428"/>
            <a:ext cx="8686800" cy="5943600"/>
          </a:xfrm>
        </p:spPr>
        <p:txBody>
          <a:bodyPr>
            <a:noAutofit/>
          </a:bodyPr>
          <a:lstStyle/>
          <a:p>
            <a:endParaRPr lang="en-US" sz="3000" dirty="0" smtClean="0"/>
          </a:p>
          <a:p>
            <a:r>
              <a:rPr lang="en-US" sz="3000" dirty="0">
                <a:solidFill>
                  <a:srgbClr val="FF0000"/>
                </a:solidFill>
              </a:rPr>
              <a:t>Sustainability: Development of partial subsidy to purely commercial products</a:t>
            </a:r>
            <a:r>
              <a:rPr lang="en-US" sz="3000" dirty="0" smtClean="0">
                <a:solidFill>
                  <a:srgbClr val="FF0000"/>
                </a:solidFill>
              </a:rPr>
              <a:t>.</a:t>
            </a:r>
            <a:endParaRPr lang="en-US" sz="3000" dirty="0"/>
          </a:p>
          <a:p>
            <a:r>
              <a:rPr lang="en-US" sz="3000" dirty="0" smtClean="0"/>
              <a:t>Establish a livestock insurance electronic system for managing the pastoralists data ;</a:t>
            </a:r>
          </a:p>
          <a:p>
            <a:endParaRPr lang="en-US" sz="3000" dirty="0" smtClean="0"/>
          </a:p>
          <a:p>
            <a:r>
              <a:rPr lang="en-US" sz="3000" dirty="0" smtClean="0"/>
              <a:t>Streamline Payouts </a:t>
            </a:r>
            <a:r>
              <a:rPr lang="en-US" sz="3000" dirty="0"/>
              <a:t>responsibilities.</a:t>
            </a:r>
            <a:endParaRPr lang="en-US" sz="3000" dirty="0" smtClean="0"/>
          </a:p>
          <a:p>
            <a:r>
              <a:rPr lang="en-US" sz="3000" dirty="0" smtClean="0"/>
              <a:t>Develop local capacities in calculating agent services</a:t>
            </a:r>
          </a:p>
          <a:p>
            <a:r>
              <a:rPr lang="en-US" sz="2800" dirty="0" smtClean="0"/>
              <a:t>Continuous </a:t>
            </a:r>
            <a:r>
              <a:rPr lang="en-US" sz="2800" dirty="0"/>
              <a:t>research for product </a:t>
            </a:r>
            <a:r>
              <a:rPr lang="en-US" sz="2800" dirty="0" err="1"/>
              <a:t>fitnes</a:t>
            </a:r>
            <a:endParaRPr lang="en-US" sz="3000" dirty="0">
              <a:solidFill>
                <a:srgbClr val="FF0000"/>
              </a:solidFill>
            </a:endParaRPr>
          </a:p>
        </p:txBody>
      </p:sp>
      <p:grpSp>
        <p:nvGrpSpPr>
          <p:cNvPr id="4" name="Group 19"/>
          <p:cNvGrpSpPr>
            <a:grpSpLocks/>
          </p:cNvGrpSpPr>
          <p:nvPr>
            <p:custDataLst>
              <p:tags r:id="rId1"/>
            </p:custDataLst>
          </p:nvPr>
        </p:nvGrpSpPr>
        <p:grpSpPr bwMode="auto">
          <a:xfrm>
            <a:off x="0" y="-14288"/>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
        <p:nvSpPr>
          <p:cNvPr id="2" name="TextBox 1"/>
          <p:cNvSpPr txBox="1"/>
          <p:nvPr/>
        </p:nvSpPr>
        <p:spPr>
          <a:xfrm>
            <a:off x="1903486" y="161346"/>
            <a:ext cx="6354249" cy="1200329"/>
          </a:xfrm>
          <a:prstGeom prst="rect">
            <a:avLst/>
          </a:prstGeom>
          <a:noFill/>
        </p:spPr>
        <p:txBody>
          <a:bodyPr wrap="none" rtlCol="0">
            <a:spAutoFit/>
          </a:bodyPr>
          <a:lstStyle/>
          <a:p>
            <a:r>
              <a:rPr lang="en-US" sz="3600" b="1" dirty="0" smtClean="0"/>
              <a:t>Lessons learnt and Way forward</a:t>
            </a:r>
          </a:p>
          <a:p>
            <a:r>
              <a:rPr lang="en-US" sz="3600" b="1" dirty="0" smtClean="0"/>
              <a:t>  Continued</a:t>
            </a:r>
            <a:r>
              <a:rPr lang="mr-IN" sz="3600" b="1" dirty="0" smtClean="0"/>
              <a:t>………</a:t>
            </a:r>
            <a:endParaRPr lang="en-US" sz="3600" b="1" dirty="0"/>
          </a:p>
        </p:txBody>
      </p:sp>
    </p:spTree>
    <p:extLst>
      <p:ext uri="{BB962C8B-B14F-4D97-AF65-F5344CB8AC3E}">
        <p14:creationId xmlns:p14="http://schemas.microsoft.com/office/powerpoint/2010/main" val="41215765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8848" y="493647"/>
            <a:ext cx="8270213" cy="2185214"/>
          </a:xfrm>
          <a:prstGeom prst="rect">
            <a:avLst/>
          </a:prstGeom>
          <a:noFill/>
        </p:spPr>
        <p:txBody>
          <a:bodyPr wrap="none" rtlCol="0">
            <a:spAutoFit/>
          </a:bodyPr>
          <a:lstStyle/>
          <a:p>
            <a:pPr algn="ctr"/>
            <a:r>
              <a:rPr lang="en-US" sz="4000" b="1" dirty="0" smtClean="0"/>
              <a:t>KLIP</a:t>
            </a:r>
          </a:p>
          <a:p>
            <a:pPr algn="ctr"/>
            <a:endParaRPr lang="en-US" sz="3200" b="1" dirty="0" smtClean="0"/>
          </a:p>
          <a:p>
            <a:pPr algn="ctr"/>
            <a:r>
              <a:rPr lang="en-US" sz="3200" b="1" dirty="0" smtClean="0">
                <a:solidFill>
                  <a:srgbClr val="FF0000"/>
                </a:solidFill>
              </a:rPr>
              <a:t>A PARTINERSHIP BETWEEN </a:t>
            </a:r>
            <a:r>
              <a:rPr lang="en-US" sz="3200" b="1" dirty="0" err="1" smtClean="0">
                <a:solidFill>
                  <a:srgbClr val="FF0000"/>
                </a:solidFill>
              </a:rPr>
              <a:t>GoK</a:t>
            </a:r>
            <a:r>
              <a:rPr lang="en-US" sz="3200" b="1" dirty="0" smtClean="0">
                <a:solidFill>
                  <a:srgbClr val="FF0000"/>
                </a:solidFill>
              </a:rPr>
              <a:t>, WORLD BANK, </a:t>
            </a:r>
          </a:p>
          <a:p>
            <a:pPr algn="ctr"/>
            <a:r>
              <a:rPr lang="en-US" sz="3200" b="1" dirty="0" smtClean="0">
                <a:solidFill>
                  <a:srgbClr val="FF0000"/>
                </a:solidFill>
              </a:rPr>
              <a:t>ILRI AND PRIVATE INSURANCE COMPANIES</a:t>
            </a:r>
            <a:endParaRPr lang="en-US" sz="3200" b="1" dirty="0">
              <a:solidFill>
                <a:srgbClr val="FF0000"/>
              </a:solidFill>
            </a:endParaRPr>
          </a:p>
        </p:txBody>
      </p:sp>
      <p:sp>
        <p:nvSpPr>
          <p:cNvPr id="9" name="TextBox 8"/>
          <p:cNvSpPr txBox="1"/>
          <p:nvPr/>
        </p:nvSpPr>
        <p:spPr>
          <a:xfrm>
            <a:off x="0" y="3534268"/>
            <a:ext cx="9144000" cy="3108544"/>
          </a:xfrm>
          <a:prstGeom prst="rect">
            <a:avLst/>
          </a:prstGeom>
          <a:noFill/>
        </p:spPr>
        <p:txBody>
          <a:bodyPr wrap="square" rtlCol="0">
            <a:spAutoFit/>
          </a:bodyPr>
          <a:lstStyle/>
          <a:p>
            <a:pPr marL="285750" indent="-285750">
              <a:buFont typeface="Arial"/>
              <a:buChar char="•"/>
            </a:pPr>
            <a:r>
              <a:rPr lang="en-US" sz="2800" dirty="0" smtClean="0"/>
              <a:t>IMPLEMENTATION BY THE STATE DEPARTMENT OF LIVESTOCK</a:t>
            </a:r>
          </a:p>
          <a:p>
            <a:pPr marL="285750" indent="-285750">
              <a:buFont typeface="Arial"/>
              <a:buChar char="•"/>
            </a:pPr>
            <a:endParaRPr lang="en-US" sz="2800" dirty="0" smtClean="0"/>
          </a:p>
          <a:p>
            <a:pPr marL="285750" indent="-285750">
              <a:buFont typeface="Arial"/>
              <a:buChar char="•"/>
            </a:pPr>
            <a:r>
              <a:rPr lang="en-US" sz="2800" dirty="0" smtClean="0"/>
              <a:t>WORLD BANK AND ILRI PROVIDE TECHNICAL SUPPORT</a:t>
            </a:r>
          </a:p>
          <a:p>
            <a:pPr marL="285750" indent="-285750">
              <a:buFont typeface="Arial"/>
              <a:buChar char="•"/>
            </a:pPr>
            <a:endParaRPr lang="en-US" sz="2800" dirty="0" smtClean="0"/>
          </a:p>
          <a:p>
            <a:pPr marL="285750" indent="-285750">
              <a:buFont typeface="Arial"/>
              <a:buChar char="•"/>
            </a:pPr>
            <a:r>
              <a:rPr lang="en-US" sz="2800" dirty="0" smtClean="0"/>
              <a:t>PRIVATE INSURANCE COMPANIES PROVIDE INSURANCE COVER  AND PAYOUT TO BENEFICIARIES</a:t>
            </a:r>
            <a:endParaRPr lang="en-US" sz="2800" dirty="0"/>
          </a:p>
        </p:txBody>
      </p:sp>
    </p:spTree>
    <p:extLst>
      <p:ext uri="{BB962C8B-B14F-4D97-AF65-F5344CB8AC3E}">
        <p14:creationId xmlns:p14="http://schemas.microsoft.com/office/powerpoint/2010/main" val="90276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p:spPr>
        <p:txBody>
          <a:bodyPr>
            <a:normAutofit/>
          </a:bodyPr>
          <a:lstStyle/>
          <a:p>
            <a:r>
              <a:rPr lang="en-US" dirty="0" smtClean="0"/>
              <a:t>Justification for Livestock Insurance</a:t>
            </a:r>
            <a:endParaRPr lang="en-US" dirty="0"/>
          </a:p>
        </p:txBody>
      </p:sp>
      <p:sp>
        <p:nvSpPr>
          <p:cNvPr id="3" name="Content Placeholder 2"/>
          <p:cNvSpPr>
            <a:spLocks noGrp="1"/>
          </p:cNvSpPr>
          <p:nvPr>
            <p:ph idx="1"/>
          </p:nvPr>
        </p:nvSpPr>
        <p:spPr>
          <a:xfrm>
            <a:off x="457200" y="1600200"/>
            <a:ext cx="8610600" cy="4953000"/>
          </a:xfrm>
        </p:spPr>
        <p:txBody>
          <a:bodyPr>
            <a:normAutofit/>
          </a:bodyPr>
          <a:lstStyle/>
          <a:p>
            <a:r>
              <a:rPr lang="de-DE" dirty="0" err="1" smtClean="0"/>
              <a:t>Kenya</a:t>
            </a:r>
            <a:r>
              <a:rPr lang="de-DE" dirty="0" smtClean="0"/>
              <a:t> </a:t>
            </a:r>
            <a:r>
              <a:rPr lang="de-DE" dirty="0" err="1" smtClean="0"/>
              <a:t>is</a:t>
            </a:r>
            <a:r>
              <a:rPr lang="de-DE" dirty="0" smtClean="0"/>
              <a:t> vulnerable to frequent and extremely expensive natural disasters;</a:t>
            </a:r>
          </a:p>
          <a:p>
            <a:pPr>
              <a:defRPr/>
            </a:pPr>
            <a:r>
              <a:rPr lang="en-US" dirty="0" smtClean="0"/>
              <a:t>High frequency of drought (every 2-4 years);</a:t>
            </a:r>
          </a:p>
          <a:p>
            <a:pPr>
              <a:defRPr/>
            </a:pPr>
            <a:r>
              <a:rPr lang="de-DE" dirty="0" smtClean="0"/>
              <a:t>2008 - 2011: Total drought losses to Kenyan economy: </a:t>
            </a:r>
            <a:r>
              <a:rPr lang="de-DE" dirty="0" smtClean="0">
                <a:solidFill>
                  <a:srgbClr val="FF0000"/>
                </a:solidFill>
              </a:rPr>
              <a:t>KShs 968.6 billion  and reduction of GDP by 2.8% each year. 72% of this loss is related to livestock;</a:t>
            </a:r>
          </a:p>
          <a:p>
            <a:pPr>
              <a:defRPr/>
            </a:pPr>
            <a:r>
              <a:rPr lang="de-DE" dirty="0" smtClean="0"/>
              <a:t>Severe </a:t>
            </a:r>
            <a:r>
              <a:rPr lang="de-DE" dirty="0" err="1" smtClean="0"/>
              <a:t>droughts</a:t>
            </a:r>
            <a:r>
              <a:rPr lang="de-DE" dirty="0" smtClean="0"/>
              <a:t> </a:t>
            </a:r>
            <a:r>
              <a:rPr lang="de-DE" dirty="0" err="1" smtClean="0"/>
              <a:t>lead</a:t>
            </a:r>
            <a:r>
              <a:rPr lang="de-DE" dirty="0" smtClean="0"/>
              <a:t> </a:t>
            </a:r>
            <a:r>
              <a:rPr lang="de-DE" dirty="0" err="1" smtClean="0"/>
              <a:t>to</a:t>
            </a:r>
            <a:r>
              <a:rPr lang="de-DE" dirty="0" smtClean="0"/>
              <a:t> </a:t>
            </a:r>
            <a:r>
              <a:rPr lang="de-DE" dirty="0" err="1" smtClean="0"/>
              <a:t>approximately</a:t>
            </a:r>
            <a:r>
              <a:rPr lang="de-DE" dirty="0" smtClean="0"/>
              <a:t> 20% mortality of livestock;</a:t>
            </a:r>
          </a:p>
          <a:p>
            <a:endParaRPr lang="en-US" dirty="0"/>
          </a:p>
        </p:txBody>
      </p:sp>
      <p:grpSp>
        <p:nvGrpSpPr>
          <p:cNvPr id="4" name="Group 19"/>
          <p:cNvGrpSpPr>
            <a:grpSpLocks/>
          </p:cNvGrpSpPr>
          <p:nvPr>
            <p:custDataLst>
              <p:tags r:id="rId1"/>
            </p:custDataLst>
          </p:nvPr>
        </p:nvGrpSpPr>
        <p:grpSpPr bwMode="auto">
          <a:xfrm>
            <a:off x="0" y="-14288"/>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dirty="0"/>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dirty="0"/>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dirty="0"/>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Tree>
    <p:extLst>
      <p:ext uri="{BB962C8B-B14F-4D97-AF65-F5344CB8AC3E}">
        <p14:creationId xmlns:p14="http://schemas.microsoft.com/office/powerpoint/2010/main" val="1542422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5"/>
          <p:cNvSpPr>
            <a:spLocks noChangeArrowheads="1"/>
          </p:cNvSpPr>
          <p:nvPr/>
        </p:nvSpPr>
        <p:spPr bwMode="auto">
          <a:xfrm>
            <a:off x="0" y="2768600"/>
            <a:ext cx="298450" cy="274638"/>
          </a:xfrm>
          <a:prstGeom prst="rect">
            <a:avLst/>
          </a:prstGeom>
          <a:noFill/>
          <a:ln w="9525">
            <a:noFill/>
            <a:miter lim="800000"/>
            <a:headEnd/>
            <a:tailEnd/>
          </a:ln>
        </p:spPr>
        <p:txBody>
          <a:bodyPr wrap="none" anchor="ctr">
            <a:spAutoFit/>
          </a:bodyPr>
          <a:lstStyle/>
          <a:p>
            <a:pPr algn="l"/>
            <a:r>
              <a:rPr lang="en-US" sz="1200">
                <a:solidFill>
                  <a:schemeClr val="tx1"/>
                </a:solidFill>
                <a:cs typeface="Times New Roman" pitchFamily="18" charset="0"/>
              </a:rPr>
              <a:t>   </a:t>
            </a:r>
            <a:endParaRPr lang="en-US" sz="2400">
              <a:solidFill>
                <a:schemeClr val="tx1"/>
              </a:solidFill>
            </a:endParaRPr>
          </a:p>
        </p:txBody>
      </p:sp>
      <p:sp>
        <p:nvSpPr>
          <p:cNvPr id="87044"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pPr algn="l"/>
            <a:r>
              <a:rPr lang="en-US" sz="1200">
                <a:solidFill>
                  <a:schemeClr val="tx1"/>
                </a:solidFill>
                <a:cs typeface="Times New Roman" pitchFamily="18" charset="0"/>
              </a:rPr>
              <a:t>    </a:t>
            </a:r>
            <a:endParaRPr lang="en-US" sz="2400">
              <a:solidFill>
                <a:schemeClr val="tx1"/>
              </a:solidFill>
            </a:endParaRPr>
          </a:p>
        </p:txBody>
      </p:sp>
      <p:grpSp>
        <p:nvGrpSpPr>
          <p:cNvPr id="2" name="Group 12"/>
          <p:cNvGrpSpPr/>
          <p:nvPr/>
        </p:nvGrpSpPr>
        <p:grpSpPr>
          <a:xfrm>
            <a:off x="93292" y="76200"/>
            <a:ext cx="8974508" cy="6629401"/>
            <a:chOff x="76200" y="76200"/>
            <a:chExt cx="8974508" cy="6629401"/>
          </a:xfrm>
        </p:grpSpPr>
        <p:sp>
          <p:nvSpPr>
            <p:cNvPr id="15" name="Rectangle 6"/>
            <p:cNvSpPr>
              <a:spLocks noChangeArrowheads="1"/>
            </p:cNvSpPr>
            <p:nvPr/>
          </p:nvSpPr>
          <p:spPr bwMode="auto">
            <a:xfrm flipV="1">
              <a:off x="76200" y="76200"/>
              <a:ext cx="8974508" cy="546100"/>
            </a:xfrm>
            <a:prstGeom prst="rect">
              <a:avLst/>
            </a:prstGeom>
            <a:solidFill>
              <a:srgbClr val="7A0000"/>
            </a:solidFill>
            <a:ln w="25400" algn="ctr">
              <a:solidFill>
                <a:srgbClr val="7A0000"/>
              </a:solidFill>
              <a:miter lim="800000"/>
              <a:headEnd/>
              <a:tailEnd/>
            </a:ln>
          </p:spPr>
          <p:txBody>
            <a:bodyPr rot="10800000" anchor="ctr"/>
            <a:lstStyle/>
            <a:p>
              <a:pPr algn="ctr"/>
              <a:r>
                <a:rPr lang="en-US" sz="2400" b="1" dirty="0" smtClean="0">
                  <a:solidFill>
                    <a:schemeClr val="bg1"/>
                  </a:solidFill>
                  <a:latin typeface="Calibri" pitchFamily="34" charset="0"/>
                </a:rPr>
                <a:t>KLIP JUSTIFICATION</a:t>
              </a:r>
              <a:endParaRPr lang="en-US" sz="2400" b="1" dirty="0">
                <a:solidFill>
                  <a:schemeClr val="bg1"/>
                </a:solidFill>
                <a:latin typeface="Calibri" pitchFamily="34" charset="0"/>
              </a:endParaRPr>
            </a:p>
          </p:txBody>
        </p:sp>
        <p:sp>
          <p:nvSpPr>
            <p:cNvPr id="16" name="Rectangle 15"/>
            <p:cNvSpPr>
              <a:spLocks noChangeArrowheads="1"/>
            </p:cNvSpPr>
            <p:nvPr/>
          </p:nvSpPr>
          <p:spPr bwMode="auto">
            <a:xfrm>
              <a:off x="78158" y="76201"/>
              <a:ext cx="8972550" cy="6629400"/>
            </a:xfrm>
            <a:prstGeom prst="rect">
              <a:avLst/>
            </a:prstGeom>
            <a:noFill/>
            <a:ln w="25400" algn="ctr">
              <a:solidFill>
                <a:srgbClr val="7A0000"/>
              </a:solidFill>
              <a:miter lim="800000"/>
              <a:headEnd/>
              <a:tailEnd/>
            </a:ln>
          </p:spPr>
          <p:txBody>
            <a:bodyPr anchor="ctr"/>
            <a:lstStyle/>
            <a:p>
              <a:pPr algn="ctr" fontAlgn="auto">
                <a:spcBef>
                  <a:spcPts val="0"/>
                </a:spcBef>
                <a:spcAft>
                  <a:spcPts val="0"/>
                </a:spcAft>
                <a:defRPr/>
              </a:pPr>
              <a:endParaRPr lang="en-US" dirty="0">
                <a:solidFill>
                  <a:srgbClr val="7A0000"/>
                </a:solidFill>
                <a:latin typeface="+mn-lt"/>
              </a:endParaRPr>
            </a:p>
          </p:txBody>
        </p:sp>
      </p:grpSp>
      <p:sp>
        <p:nvSpPr>
          <p:cNvPr id="30" name="TextBox 29"/>
          <p:cNvSpPr txBox="1"/>
          <p:nvPr/>
        </p:nvSpPr>
        <p:spPr>
          <a:xfrm>
            <a:off x="76200" y="6412468"/>
            <a:ext cx="4075731" cy="276999"/>
          </a:xfrm>
          <a:prstGeom prst="rect">
            <a:avLst/>
          </a:prstGeom>
          <a:noFill/>
        </p:spPr>
        <p:txBody>
          <a:bodyPr wrap="none" rtlCol="0">
            <a:spAutoFit/>
          </a:bodyPr>
          <a:lstStyle/>
          <a:p>
            <a:r>
              <a:rPr lang="en-US" sz="1200" dirty="0" smtClean="0"/>
              <a:t>Data source: Project baseline 2009 (924 </a:t>
            </a:r>
            <a:r>
              <a:rPr lang="en-US" sz="1200" dirty="0" err="1" smtClean="0"/>
              <a:t>Marsabit</a:t>
            </a:r>
            <a:r>
              <a:rPr lang="en-US" sz="1200" dirty="0" smtClean="0"/>
              <a:t> Households)</a:t>
            </a:r>
            <a:endParaRPr lang="en-GB" sz="1200" dirty="0"/>
          </a:p>
        </p:txBody>
      </p:sp>
      <p:pic>
        <p:nvPicPr>
          <p:cNvPr id="1027" name="Picture 3" descr="C:\Users\AMude.ILRI\Pictures\component shares of incom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373"/>
          <a:stretch/>
        </p:blipFill>
        <p:spPr bwMode="auto">
          <a:xfrm>
            <a:off x="457200" y="1066800"/>
            <a:ext cx="4671358" cy="42672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81000" y="609600"/>
            <a:ext cx="8655707" cy="400110"/>
          </a:xfrm>
          <a:prstGeom prst="rect">
            <a:avLst/>
          </a:prstGeom>
          <a:noFill/>
        </p:spPr>
        <p:txBody>
          <a:bodyPr wrap="square" rtlCol="0">
            <a:spAutoFit/>
          </a:bodyPr>
          <a:lstStyle/>
          <a:p>
            <a:pPr>
              <a:spcAft>
                <a:spcPts val="1200"/>
              </a:spcAft>
            </a:pPr>
            <a:r>
              <a:rPr lang="en-US" sz="2000" b="1" dirty="0" smtClean="0"/>
              <a:t>Livestock is the principle asset and key source of income in pastoral Economy</a:t>
            </a:r>
          </a:p>
        </p:txBody>
      </p:sp>
      <p:grpSp>
        <p:nvGrpSpPr>
          <p:cNvPr id="3" name="Group 19"/>
          <p:cNvGrpSpPr>
            <a:grpSpLocks/>
          </p:cNvGrpSpPr>
          <p:nvPr>
            <p:custDataLst>
              <p:tags r:id="rId1"/>
            </p:custDataLst>
          </p:nvPr>
        </p:nvGrpSpPr>
        <p:grpSpPr bwMode="auto">
          <a:xfrm>
            <a:off x="0" y="-14288"/>
            <a:ext cx="1085850" cy="6872288"/>
            <a:chOff x="33" y="-9"/>
            <a:chExt cx="684" cy="4252"/>
          </a:xfrm>
        </p:grpSpPr>
        <p:grpSp>
          <p:nvGrpSpPr>
            <p:cNvPr id="4" name="Group 13"/>
            <p:cNvGrpSpPr>
              <a:grpSpLocks/>
            </p:cNvGrpSpPr>
            <p:nvPr/>
          </p:nvGrpSpPr>
          <p:grpSpPr bwMode="auto">
            <a:xfrm>
              <a:off x="33" y="19"/>
              <a:ext cx="192" cy="4224"/>
              <a:chOff x="0" y="48"/>
              <a:chExt cx="192" cy="4320"/>
            </a:xfrm>
          </p:grpSpPr>
          <p:sp>
            <p:nvSpPr>
              <p:cNvPr id="14"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17"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18"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13" name="Picture 17" descr="3dflagsdotcom_kenya_2fawm"/>
            <p:cNvPicPr>
              <a:picLocks noChangeAspect="1" noChangeArrowheads="1" noCrop="1"/>
            </p:cNvPicPr>
            <p:nvPr/>
          </p:nvPicPr>
          <p:blipFill>
            <a:blip r:embed="rId5" cstate="print"/>
            <a:srcRect/>
            <a:stretch>
              <a:fillRect/>
            </a:stretch>
          </p:blipFill>
          <p:spPr bwMode="auto">
            <a:xfrm>
              <a:off x="141" y="-9"/>
              <a:ext cx="576" cy="480"/>
            </a:xfrm>
            <a:prstGeom prst="rect">
              <a:avLst/>
            </a:prstGeom>
            <a:noFill/>
            <a:ln w="9525">
              <a:noFill/>
              <a:miter lim="800000"/>
              <a:headEnd/>
              <a:tailEnd/>
            </a:ln>
          </p:spPr>
        </p:pic>
      </p:grpSp>
      <p:pic>
        <p:nvPicPr>
          <p:cNvPr id="19" name="Picture 2" descr="C:\Users\AMude.ILRI\Pictures\Cause of Livestock Mortality.png"/>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2590800"/>
            <a:ext cx="4236108" cy="402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27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95" y="937262"/>
            <a:ext cx="9018405" cy="4525963"/>
          </a:xfrm>
        </p:spPr>
        <p:txBody>
          <a:bodyPr>
            <a:noAutofit/>
          </a:bodyPr>
          <a:lstStyle/>
          <a:p>
            <a:pPr lvl="0"/>
            <a:r>
              <a:rPr lang="en-US" sz="2400" dirty="0"/>
              <a:t>To build the resilience of vulnerable pastoralists in the Arid and Semi-Arid Lands (ASALs) </a:t>
            </a:r>
            <a:r>
              <a:rPr lang="en-US" sz="2400" dirty="0" smtClean="0"/>
              <a:t>against the </a:t>
            </a:r>
            <a:r>
              <a:rPr lang="en-US" sz="2400" dirty="0"/>
              <a:t>consequences of drought </a:t>
            </a:r>
            <a:r>
              <a:rPr lang="en-US" sz="2400" dirty="0" smtClean="0"/>
              <a:t>through </a:t>
            </a:r>
            <a:r>
              <a:rPr lang="en-US" sz="2400" dirty="0"/>
              <a:t>the the provision </a:t>
            </a:r>
            <a:r>
              <a:rPr lang="en-US" sz="2400" dirty="0" smtClean="0"/>
              <a:t>of index </a:t>
            </a:r>
            <a:r>
              <a:rPr lang="en-US" sz="2400" dirty="0"/>
              <a:t>based </a:t>
            </a:r>
            <a:r>
              <a:rPr lang="en-US" sz="2400" dirty="0" smtClean="0"/>
              <a:t> </a:t>
            </a:r>
            <a:r>
              <a:rPr lang="en-US" sz="2400" dirty="0"/>
              <a:t>livestock insurance services to the vulnerable pastoralists</a:t>
            </a:r>
            <a:endParaRPr lang="en-US" sz="2400" dirty="0" smtClean="0"/>
          </a:p>
          <a:p>
            <a:pPr marL="0" lvl="0" indent="0">
              <a:buNone/>
            </a:pPr>
            <a:endParaRPr lang="en-GB" sz="2400" dirty="0"/>
          </a:p>
          <a:p>
            <a:pPr lvl="0"/>
            <a:r>
              <a:rPr lang="en-US" sz="2400" dirty="0"/>
              <a:t>To build capacities of the pastoral communities and stakeholders on the use of insurance for the reduction of weather related risks and rebuilding of livelihood support systems</a:t>
            </a:r>
            <a:r>
              <a:rPr lang="en-US" sz="2400" dirty="0" smtClean="0"/>
              <a:t>;</a:t>
            </a:r>
          </a:p>
          <a:p>
            <a:pPr lvl="0"/>
            <a:endParaRPr lang="en-GB" sz="2400" dirty="0"/>
          </a:p>
          <a:p>
            <a:pPr lvl="0"/>
            <a:r>
              <a:rPr lang="en-US" sz="2400" dirty="0"/>
              <a:t>To increase Public-Private-Partnerships (PPP) in the provision of index based livestock insurance to the vulnerable pastoralists whose livelihoods are dependent on livestock. </a:t>
            </a:r>
            <a:r>
              <a:rPr lang="en-US" sz="2400" dirty="0" smtClean="0"/>
              <a:t>KLIP will endeavor to support private sector to provide insurance services in the ASAL’s through innovative subsidy support mechanisms and use of county extension delivery systems to enhance awareness on insurance; </a:t>
            </a:r>
            <a:endParaRPr lang="en-GB" sz="2400" dirty="0"/>
          </a:p>
          <a:p>
            <a:endParaRPr lang="en-US" sz="2400" dirty="0"/>
          </a:p>
        </p:txBody>
      </p:sp>
      <p:sp>
        <p:nvSpPr>
          <p:cNvPr id="4" name="TextBox 3"/>
          <p:cNvSpPr txBox="1"/>
          <p:nvPr/>
        </p:nvSpPr>
        <p:spPr>
          <a:xfrm>
            <a:off x="2818906" y="290931"/>
            <a:ext cx="3366952" cy="646331"/>
          </a:xfrm>
          <a:prstGeom prst="rect">
            <a:avLst/>
          </a:prstGeom>
          <a:noFill/>
        </p:spPr>
        <p:txBody>
          <a:bodyPr wrap="none" rtlCol="0">
            <a:spAutoFit/>
          </a:bodyPr>
          <a:lstStyle/>
          <a:p>
            <a:r>
              <a:rPr lang="en-US" sz="3600" b="1" dirty="0" smtClean="0"/>
              <a:t>KLIP OBJECTIVES</a:t>
            </a:r>
            <a:endParaRPr lang="en-US" sz="3600" b="1" dirty="0"/>
          </a:p>
        </p:txBody>
      </p:sp>
    </p:spTree>
    <p:extLst>
      <p:ext uri="{BB962C8B-B14F-4D97-AF65-F5344CB8AC3E}">
        <p14:creationId xmlns:p14="http://schemas.microsoft.com/office/powerpoint/2010/main" val="70424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09600"/>
          </a:xfrm>
        </p:spPr>
        <p:txBody>
          <a:bodyPr>
            <a:normAutofit fontScale="90000"/>
          </a:bodyPr>
          <a:lstStyle/>
          <a:p>
            <a:pPr algn="ctr"/>
            <a:r>
              <a:rPr lang="en-US" dirty="0" smtClean="0"/>
              <a:t>KLIP Design</a:t>
            </a:r>
            <a:endParaRPr lang="en-US" dirty="0"/>
          </a:p>
        </p:txBody>
      </p:sp>
      <p:sp>
        <p:nvSpPr>
          <p:cNvPr id="3" name="Content Placeholder 2"/>
          <p:cNvSpPr>
            <a:spLocks noGrp="1"/>
          </p:cNvSpPr>
          <p:nvPr>
            <p:ph idx="1"/>
          </p:nvPr>
        </p:nvSpPr>
        <p:spPr>
          <a:xfrm>
            <a:off x="457200" y="914400"/>
            <a:ext cx="8229600" cy="5638800"/>
          </a:xfrm>
        </p:spPr>
        <p:txBody>
          <a:bodyPr>
            <a:normAutofit fontScale="92500" lnSpcReduction="20000"/>
          </a:bodyPr>
          <a:lstStyle/>
          <a:p>
            <a:r>
              <a:rPr lang="en-US" dirty="0" smtClean="0"/>
              <a:t>Designed to use forage availability as determined by satellite data - Normalized Difference Vegetation Index (</a:t>
            </a:r>
            <a:r>
              <a:rPr lang="en-US" dirty="0" smtClean="0">
                <a:solidFill>
                  <a:srgbClr val="FF0000"/>
                </a:solidFill>
              </a:rPr>
              <a:t>NDVI</a:t>
            </a:r>
            <a:r>
              <a:rPr lang="en-US" dirty="0" smtClean="0"/>
              <a:t>) to determine whether to pay; </a:t>
            </a:r>
          </a:p>
          <a:p>
            <a:pPr lvl="1"/>
            <a:r>
              <a:rPr lang="en-US" sz="3500" b="1" dirty="0" smtClean="0">
                <a:solidFill>
                  <a:srgbClr val="FF0000"/>
                </a:solidFill>
              </a:rPr>
              <a:t>Following the successful piloting of ILRI designed IBLI</a:t>
            </a:r>
          </a:p>
          <a:p>
            <a:r>
              <a:rPr lang="en-US" dirty="0" smtClean="0"/>
              <a:t>Currently the National government provides 100% premium support for  5 tropical livestock units (TLU) belonging to vulnerable pastoralists;</a:t>
            </a:r>
          </a:p>
          <a:p>
            <a:r>
              <a:rPr lang="en-US" dirty="0" smtClean="0"/>
              <a:t>The insurer and beneficiaries will make arrangements for desired additional cover; </a:t>
            </a:r>
          </a:p>
          <a:p>
            <a:r>
              <a:rPr lang="en-US" dirty="0" smtClean="0"/>
              <a:t>The insuring company makes payouts directly to the accounts of the beneficiaries when there is a </a:t>
            </a:r>
            <a:r>
              <a:rPr lang="en-US" b="1" dirty="0" smtClean="0">
                <a:solidFill>
                  <a:srgbClr val="FF0000"/>
                </a:solidFill>
              </a:rPr>
              <a:t>trigger</a:t>
            </a:r>
            <a:r>
              <a:rPr lang="en-US" dirty="0" smtClean="0"/>
              <a:t>.</a:t>
            </a:r>
          </a:p>
          <a:p>
            <a:endParaRPr lang="en-US" dirty="0"/>
          </a:p>
        </p:txBody>
      </p:sp>
      <p:grpSp>
        <p:nvGrpSpPr>
          <p:cNvPr id="4" name="Group 19"/>
          <p:cNvGrpSpPr>
            <a:grpSpLocks/>
          </p:cNvGrpSpPr>
          <p:nvPr>
            <p:custDataLst>
              <p:tags r:id="rId1"/>
            </p:custDataLst>
          </p:nvPr>
        </p:nvGrpSpPr>
        <p:grpSpPr bwMode="auto">
          <a:xfrm>
            <a:off x="0" y="-14288"/>
            <a:ext cx="1085850" cy="6872288"/>
            <a:chOff x="33" y="-9"/>
            <a:chExt cx="684" cy="4252"/>
          </a:xfrm>
        </p:grpSpPr>
        <p:grpSp>
          <p:nvGrpSpPr>
            <p:cNvPr id="5" name="Group 13"/>
            <p:cNvGrpSpPr>
              <a:grpSpLocks/>
            </p:cNvGrpSpPr>
            <p:nvPr/>
          </p:nvGrpSpPr>
          <p:grpSpPr bwMode="auto">
            <a:xfrm>
              <a:off x="33" y="19"/>
              <a:ext cx="192" cy="4224"/>
              <a:chOff x="0" y="48"/>
              <a:chExt cx="192" cy="4320"/>
            </a:xfrm>
          </p:grpSpPr>
          <p:sp>
            <p:nvSpPr>
              <p:cNvPr id="7"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dirty="0"/>
              </a:p>
            </p:txBody>
          </p:sp>
          <p:sp>
            <p:nvSpPr>
              <p:cNvPr id="8"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dirty="0"/>
              </a:p>
            </p:txBody>
          </p:sp>
          <p:sp>
            <p:nvSpPr>
              <p:cNvPr id="9"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dirty="0"/>
              </a:p>
            </p:txBody>
          </p:sp>
        </p:grpSp>
        <p:pic>
          <p:nvPicPr>
            <p:cNvPr id="6" name="Picture 17" descr="3dflagsdotcom_kenya_2fawm"/>
            <p:cNvPicPr>
              <a:picLocks noChangeAspect="1" noChangeArrowheads="1" noCrop="1"/>
            </p:cNvPicPr>
            <p:nvPr/>
          </p:nvPicPr>
          <p:blipFill>
            <a:blip r:embed="rId3" cstate="print"/>
            <a:srcRect/>
            <a:stretch>
              <a:fillRect/>
            </a:stretch>
          </p:blipFill>
          <p:spPr bwMode="auto">
            <a:xfrm>
              <a:off x="141" y="-9"/>
              <a:ext cx="576" cy="480"/>
            </a:xfrm>
            <a:prstGeom prst="rect">
              <a:avLst/>
            </a:prstGeom>
            <a:noFill/>
            <a:ln w="9525">
              <a:noFill/>
              <a:miter lim="800000"/>
              <a:headEnd/>
              <a:tailEnd/>
            </a:ln>
          </p:spPr>
        </p:pic>
      </p:grpSp>
    </p:spTree>
    <p:extLst>
      <p:ext uri="{BB962C8B-B14F-4D97-AF65-F5344CB8AC3E}">
        <p14:creationId xmlns:p14="http://schemas.microsoft.com/office/powerpoint/2010/main" val="23332684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149225" y="647321"/>
            <a:ext cx="8763000" cy="685800"/>
          </a:xfrm>
        </p:spPr>
        <p:txBody>
          <a:bodyPr>
            <a:noAutofit/>
          </a:bodyPr>
          <a:lstStyle/>
          <a:p>
            <a:pPr marL="400050" lvl="1" indent="0" algn="ctr" eaLnBrk="1" hangingPunct="1">
              <a:spcBef>
                <a:spcPts val="600"/>
              </a:spcBef>
              <a:spcAft>
                <a:spcPts val="1200"/>
              </a:spcAft>
              <a:buNone/>
            </a:pPr>
            <a:r>
              <a:rPr lang="en-US" b="1" dirty="0" smtClean="0">
                <a:solidFill>
                  <a:srgbClr val="800000"/>
                </a:solidFill>
              </a:rPr>
              <a:t>Generation of  Relevant Satellite Data (NDVI)</a:t>
            </a:r>
          </a:p>
        </p:txBody>
      </p:sp>
      <p:sp>
        <p:nvSpPr>
          <p:cNvPr id="6147" name="Rectangle 5"/>
          <p:cNvSpPr>
            <a:spLocks noChangeArrowheads="1"/>
          </p:cNvSpPr>
          <p:nvPr/>
        </p:nvSpPr>
        <p:spPr bwMode="auto">
          <a:xfrm>
            <a:off x="0" y="2768600"/>
            <a:ext cx="298450" cy="274638"/>
          </a:xfrm>
          <a:prstGeom prst="rect">
            <a:avLst/>
          </a:prstGeom>
          <a:noFill/>
          <a:ln w="9525">
            <a:noFill/>
            <a:miter lim="800000"/>
            <a:headEnd/>
            <a:tailEnd/>
          </a:ln>
        </p:spPr>
        <p:txBody>
          <a:bodyPr wrap="none" anchor="ctr">
            <a:spAutoFit/>
          </a:bodyPr>
          <a:lstStyle/>
          <a:p>
            <a:pPr algn="l"/>
            <a:r>
              <a:rPr lang="en-US" sz="1200">
                <a:solidFill>
                  <a:schemeClr val="tx1"/>
                </a:solidFill>
                <a:cs typeface="Times New Roman" pitchFamily="18" charset="0"/>
              </a:rPr>
              <a:t>   </a:t>
            </a:r>
            <a:endParaRPr lang="en-US" sz="2400">
              <a:solidFill>
                <a:schemeClr val="tx1"/>
              </a:solidFill>
            </a:endParaRPr>
          </a:p>
        </p:txBody>
      </p:sp>
      <p:sp>
        <p:nvSpPr>
          <p:cNvPr id="6148"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pPr algn="l"/>
            <a:r>
              <a:rPr lang="en-US" sz="1200">
                <a:solidFill>
                  <a:schemeClr val="tx1"/>
                </a:solidFill>
                <a:cs typeface="Times New Roman" pitchFamily="18" charset="0"/>
              </a:rPr>
              <a:t>    </a:t>
            </a:r>
            <a:endParaRPr lang="en-US" sz="2400">
              <a:solidFill>
                <a:schemeClr val="tx1"/>
              </a:solidFill>
            </a:endParaRPr>
          </a:p>
        </p:txBody>
      </p:sp>
      <p:grpSp>
        <p:nvGrpSpPr>
          <p:cNvPr id="2" name="Group 10"/>
          <p:cNvGrpSpPr/>
          <p:nvPr/>
        </p:nvGrpSpPr>
        <p:grpSpPr>
          <a:xfrm>
            <a:off x="93292" y="76200"/>
            <a:ext cx="8974508" cy="6629401"/>
            <a:chOff x="76200" y="76200"/>
            <a:chExt cx="8974508" cy="6629401"/>
          </a:xfrm>
        </p:grpSpPr>
        <p:sp>
          <p:nvSpPr>
            <p:cNvPr id="12" name="Rectangle 6"/>
            <p:cNvSpPr>
              <a:spLocks noChangeArrowheads="1"/>
            </p:cNvSpPr>
            <p:nvPr/>
          </p:nvSpPr>
          <p:spPr bwMode="auto">
            <a:xfrm flipV="1">
              <a:off x="76200" y="76200"/>
              <a:ext cx="8974508" cy="546100"/>
            </a:xfrm>
            <a:prstGeom prst="rect">
              <a:avLst/>
            </a:prstGeom>
            <a:solidFill>
              <a:srgbClr val="7A0000"/>
            </a:solidFill>
            <a:ln w="25400" algn="ctr">
              <a:solidFill>
                <a:srgbClr val="7A0000"/>
              </a:solidFill>
              <a:miter lim="800000"/>
              <a:headEnd/>
              <a:tailEnd/>
            </a:ln>
          </p:spPr>
          <p:txBody>
            <a:bodyPr rot="10800000" anchor="ctr"/>
            <a:lstStyle/>
            <a:p>
              <a:pPr algn="ctr"/>
              <a:r>
                <a:rPr lang="en-US" sz="2800" b="1" dirty="0" smtClean="0">
                  <a:solidFill>
                    <a:schemeClr val="bg1"/>
                  </a:solidFill>
                  <a:latin typeface="Calibri" pitchFamily="34" charset="0"/>
                </a:rPr>
                <a:t>Use of Satellite Data</a:t>
              </a:r>
              <a:endParaRPr lang="en-US" sz="2800" b="1" dirty="0">
                <a:solidFill>
                  <a:schemeClr val="bg1"/>
                </a:solidFill>
                <a:latin typeface="Calibri" pitchFamily="34" charset="0"/>
              </a:endParaRPr>
            </a:p>
          </p:txBody>
        </p:sp>
        <p:sp>
          <p:nvSpPr>
            <p:cNvPr id="13" name="Rectangle 12"/>
            <p:cNvSpPr>
              <a:spLocks noChangeArrowheads="1"/>
            </p:cNvSpPr>
            <p:nvPr/>
          </p:nvSpPr>
          <p:spPr bwMode="auto">
            <a:xfrm>
              <a:off x="78158" y="76201"/>
              <a:ext cx="8972550" cy="6629400"/>
            </a:xfrm>
            <a:prstGeom prst="rect">
              <a:avLst/>
            </a:prstGeom>
            <a:noFill/>
            <a:ln w="25400" algn="ctr">
              <a:solidFill>
                <a:srgbClr val="7A0000"/>
              </a:solidFill>
              <a:miter lim="800000"/>
              <a:headEnd/>
              <a:tailEnd/>
            </a:ln>
          </p:spPr>
          <p:txBody>
            <a:bodyPr anchor="ctr"/>
            <a:lstStyle/>
            <a:p>
              <a:pPr algn="ctr" fontAlgn="auto">
                <a:spcBef>
                  <a:spcPts val="0"/>
                </a:spcBef>
                <a:spcAft>
                  <a:spcPts val="0"/>
                </a:spcAft>
                <a:defRPr/>
              </a:pPr>
              <a:endParaRPr lang="en-US" dirty="0">
                <a:solidFill>
                  <a:srgbClr val="7A0000"/>
                </a:solidFill>
                <a:latin typeface="+mn-lt"/>
              </a:endParaRPr>
            </a:p>
          </p:txBody>
        </p:sp>
      </p:grpSp>
      <p:sp>
        <p:nvSpPr>
          <p:cNvPr id="17" name="TextBox 16"/>
          <p:cNvSpPr txBox="1"/>
          <p:nvPr/>
        </p:nvSpPr>
        <p:spPr>
          <a:xfrm>
            <a:off x="1295400" y="6314365"/>
            <a:ext cx="2454891" cy="369332"/>
          </a:xfrm>
          <a:prstGeom prst="rect">
            <a:avLst/>
          </a:prstGeom>
          <a:noFill/>
        </p:spPr>
        <p:txBody>
          <a:bodyPr wrap="square" rtlCol="0">
            <a:spAutoFit/>
          </a:bodyPr>
          <a:lstStyle/>
          <a:p>
            <a:r>
              <a:rPr lang="en-US" dirty="0" smtClean="0"/>
              <a:t>1-10 May 2010</a:t>
            </a:r>
            <a:endParaRPr lang="en-US" dirty="0"/>
          </a:p>
        </p:txBody>
      </p:sp>
      <p:sp>
        <p:nvSpPr>
          <p:cNvPr id="18" name="TextBox 17"/>
          <p:cNvSpPr txBox="1"/>
          <p:nvPr/>
        </p:nvSpPr>
        <p:spPr>
          <a:xfrm>
            <a:off x="6075182" y="6314365"/>
            <a:ext cx="1819275" cy="369332"/>
          </a:xfrm>
          <a:prstGeom prst="rect">
            <a:avLst/>
          </a:prstGeom>
          <a:noFill/>
        </p:spPr>
        <p:txBody>
          <a:bodyPr wrap="square" rtlCol="0">
            <a:spAutoFit/>
          </a:bodyPr>
          <a:lstStyle/>
          <a:p>
            <a:r>
              <a:rPr lang="en-US" dirty="0" smtClean="0"/>
              <a:t>1-10 May 2011 </a:t>
            </a:r>
            <a:endParaRPr lang="en-US" dirty="0"/>
          </a:p>
        </p:txBody>
      </p:sp>
      <p:pic>
        <p:nvPicPr>
          <p:cNvPr id="2050" name="Picture 2" descr="D:\IBLI phase 2 additional\June 2014 Maps Colors and Analysis\Kenya\Forage availability images-eMODIS\Wajir\eMODIS_2010_1-10May_LGood_Waji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241" y="1290454"/>
            <a:ext cx="4252484" cy="48739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IBLI phase 2 additional\June 2014 Maps Colors and Analysis\Kenya\Forage availability images-eMODIS\Wajir\eMODIS_2011_1-10May_LPoor_Waji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839" y="1275557"/>
            <a:ext cx="4265481" cy="488888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9"/>
          <p:cNvGrpSpPr>
            <a:grpSpLocks/>
          </p:cNvGrpSpPr>
          <p:nvPr>
            <p:custDataLst>
              <p:tags r:id="rId1"/>
            </p:custDataLst>
          </p:nvPr>
        </p:nvGrpSpPr>
        <p:grpSpPr bwMode="auto">
          <a:xfrm>
            <a:off x="0" y="-14288"/>
            <a:ext cx="1085850" cy="6872288"/>
            <a:chOff x="33" y="-9"/>
            <a:chExt cx="684" cy="4252"/>
          </a:xfrm>
        </p:grpSpPr>
        <p:grpSp>
          <p:nvGrpSpPr>
            <p:cNvPr id="4" name="Group 13"/>
            <p:cNvGrpSpPr>
              <a:grpSpLocks/>
            </p:cNvGrpSpPr>
            <p:nvPr/>
          </p:nvGrpSpPr>
          <p:grpSpPr bwMode="auto">
            <a:xfrm>
              <a:off x="33" y="19"/>
              <a:ext cx="192" cy="4224"/>
              <a:chOff x="0" y="48"/>
              <a:chExt cx="192" cy="4320"/>
            </a:xfrm>
          </p:grpSpPr>
          <p:sp>
            <p:nvSpPr>
              <p:cNvPr id="19" name="Line 14"/>
              <p:cNvSpPr>
                <a:spLocks noChangeShapeType="1"/>
              </p:cNvSpPr>
              <p:nvPr/>
            </p:nvSpPr>
            <p:spPr bwMode="auto">
              <a:xfrm>
                <a:off x="0" y="48"/>
                <a:ext cx="0" cy="4320"/>
              </a:xfrm>
              <a:prstGeom prst="line">
                <a:avLst/>
              </a:prstGeom>
              <a:noFill/>
              <a:ln w="57150">
                <a:solidFill>
                  <a:srgbClr val="008000"/>
                </a:solidFill>
                <a:round/>
                <a:headEnd/>
                <a:tailEnd/>
              </a:ln>
            </p:spPr>
            <p:txBody>
              <a:bodyPr/>
              <a:lstStyle/>
              <a:p>
                <a:endParaRPr lang="en-US"/>
              </a:p>
            </p:txBody>
          </p:sp>
          <p:sp>
            <p:nvSpPr>
              <p:cNvPr id="20" name="Line 15"/>
              <p:cNvSpPr>
                <a:spLocks noChangeShapeType="1"/>
              </p:cNvSpPr>
              <p:nvPr/>
            </p:nvSpPr>
            <p:spPr bwMode="auto">
              <a:xfrm>
                <a:off x="96" y="48"/>
                <a:ext cx="0" cy="4320"/>
              </a:xfrm>
              <a:prstGeom prst="line">
                <a:avLst/>
              </a:prstGeom>
              <a:noFill/>
              <a:ln w="57150">
                <a:solidFill>
                  <a:schemeClr val="tx1"/>
                </a:solidFill>
                <a:round/>
                <a:headEnd/>
                <a:tailEnd/>
              </a:ln>
            </p:spPr>
            <p:txBody>
              <a:bodyPr/>
              <a:lstStyle/>
              <a:p>
                <a:endParaRPr lang="en-US"/>
              </a:p>
            </p:txBody>
          </p:sp>
          <p:sp>
            <p:nvSpPr>
              <p:cNvPr id="21" name="Line 16"/>
              <p:cNvSpPr>
                <a:spLocks noChangeShapeType="1"/>
              </p:cNvSpPr>
              <p:nvPr/>
            </p:nvSpPr>
            <p:spPr bwMode="auto">
              <a:xfrm>
                <a:off x="192" y="48"/>
                <a:ext cx="0" cy="4320"/>
              </a:xfrm>
              <a:prstGeom prst="line">
                <a:avLst/>
              </a:prstGeom>
              <a:noFill/>
              <a:ln w="57150">
                <a:solidFill>
                  <a:srgbClr val="FF3300"/>
                </a:solidFill>
                <a:round/>
                <a:headEnd/>
                <a:tailEnd/>
              </a:ln>
            </p:spPr>
            <p:txBody>
              <a:bodyPr/>
              <a:lstStyle/>
              <a:p>
                <a:endParaRPr lang="en-US"/>
              </a:p>
            </p:txBody>
          </p:sp>
        </p:grpSp>
        <p:pic>
          <p:nvPicPr>
            <p:cNvPr id="16" name="Picture 17" descr="3dflagsdotcom_kenya_2fawm"/>
            <p:cNvPicPr>
              <a:picLocks noChangeAspect="1" noChangeArrowheads="1" noCrop="1"/>
            </p:cNvPicPr>
            <p:nvPr/>
          </p:nvPicPr>
          <p:blipFill>
            <a:blip r:embed="rId6" cstate="print"/>
            <a:srcRect/>
            <a:stretch>
              <a:fillRect/>
            </a:stretch>
          </p:blipFill>
          <p:spPr bwMode="auto">
            <a:xfrm>
              <a:off x="141" y="-9"/>
              <a:ext cx="576" cy="480"/>
            </a:xfrm>
            <a:prstGeom prst="rect">
              <a:avLst/>
            </a:prstGeom>
            <a:noFill/>
            <a:ln w="9525">
              <a:noFill/>
              <a:miter lim="800000"/>
              <a:headEnd/>
              <a:tailEnd/>
            </a:ln>
          </p:spPr>
        </p:pic>
      </p:grpSp>
    </p:spTree>
    <p:extLst>
      <p:ext uri="{BB962C8B-B14F-4D97-AF65-F5344CB8AC3E}">
        <p14:creationId xmlns:p14="http://schemas.microsoft.com/office/powerpoint/2010/main" val="400123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10.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11.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12.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13.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14.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2.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3.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4.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5.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6.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7.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8.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ags/tag9.xml><?xml version="1.0" encoding="utf-8"?>
<p:tagLst xmlns:a="http://schemas.openxmlformats.org/drawingml/2006/main" xmlns:r="http://schemas.openxmlformats.org/officeDocument/2006/relationships" xmlns:p="http://schemas.openxmlformats.org/presentationml/2006/main">
  <p:tag name="DVSHAPEID" val="Rkxvt9HKBIdNnmUn6tpo1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TotalTime>
  <Words>1659</Words>
  <Application>Microsoft Macintosh PowerPoint</Application>
  <PresentationFormat>On-screen Show (4:3)</PresentationFormat>
  <Paragraphs>314</Paragraphs>
  <Slides>30</Slides>
  <Notes>3</Notes>
  <HiddenSlides>2</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30</vt:i4>
      </vt:variant>
    </vt:vector>
  </HeadingPairs>
  <TitlesOfParts>
    <vt:vector size="32" baseType="lpstr">
      <vt:lpstr>Office Theme</vt:lpstr>
      <vt:lpstr>\\localhost\Users\richardkyuma\Desktop\Macintosh HD:Users:richardkyuma:Documents:KLIP programme 2016:KLIP Progress reports:KILP progress and achievements- November2017.docx!OLE_LINK1</vt:lpstr>
      <vt:lpstr>KENYA LIVESTOCK INSURANCE PROGRAM</vt:lpstr>
      <vt:lpstr>Contents</vt:lpstr>
      <vt:lpstr>Big Four Agenda </vt:lpstr>
      <vt:lpstr>PowerPoint Presentation</vt:lpstr>
      <vt:lpstr>Justification for Livestock Insurance</vt:lpstr>
      <vt:lpstr>PowerPoint Presentation</vt:lpstr>
      <vt:lpstr>PowerPoint Presentation</vt:lpstr>
      <vt:lpstr>KLIP Design</vt:lpstr>
      <vt:lpstr>PowerPoint Presentation</vt:lpstr>
      <vt:lpstr>PowerPoint Presentation</vt:lpstr>
      <vt:lpstr>PowerPoint Presentation</vt:lpstr>
      <vt:lpstr>KLIP Coverage</vt:lpstr>
      <vt:lpstr>KLIP Progress and Achievements </vt:lpstr>
      <vt:lpstr>PowerPoint Presentation</vt:lpstr>
      <vt:lpstr>GoK Projected KLIP Investment plan</vt:lpstr>
      <vt:lpstr>Satellite Data: December, 2015, NDVI Results</vt:lpstr>
      <vt:lpstr>PowerPoint Presentation</vt:lpstr>
      <vt:lpstr>PAYOUT MAP – Short Rains 2016</vt:lpstr>
      <vt:lpstr>PowerPoint Presentation</vt:lpstr>
      <vt:lpstr>PowerPoint Presentation</vt:lpstr>
      <vt:lpstr>PowerPoint Presentation</vt:lpstr>
      <vt:lpstr>PowerPoint Presentation</vt:lpstr>
      <vt:lpstr>PowerPoint Presentation</vt:lpstr>
      <vt:lpstr>KLIP Activities</vt:lpstr>
      <vt:lpstr>PowerPoint Presentation</vt:lpstr>
      <vt:lpstr>A functional Public private partnership</vt:lpstr>
      <vt:lpstr>County Governments</vt:lpstr>
      <vt:lpstr>Challenges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KLIP Contribution to Big Four Key Intervention  </dc:title>
  <dc:creator>Richard Kyuma</dc:creator>
  <cp:lastModifiedBy>Richard Kyuma</cp:lastModifiedBy>
  <cp:revision>65</cp:revision>
  <dcterms:created xsi:type="dcterms:W3CDTF">2018-06-06T03:55:22Z</dcterms:created>
  <dcterms:modified xsi:type="dcterms:W3CDTF">2018-07-18T09:34:18Z</dcterms:modified>
</cp:coreProperties>
</file>