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269" r:id="rId5"/>
    <p:sldId id="329" r:id="rId6"/>
    <p:sldId id="338" r:id="rId7"/>
    <p:sldId id="339" r:id="rId8"/>
    <p:sldId id="340" r:id="rId9"/>
    <p:sldId id="331" r:id="rId10"/>
    <p:sldId id="341" r:id="rId11"/>
    <p:sldId id="335" r:id="rId12"/>
    <p:sldId id="336" r:id="rId13"/>
    <p:sldId id="337" r:id="rId14"/>
    <p:sldId id="25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bate, Tsedeke (CIMMYT-Nairobi)" initials="AT(" lastIdx="3" clrIdx="0"/>
  <p:cmAuthor id="1" name="Travis Lybbert" initials="tl" lastIdx="1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C142"/>
    <a:srgbClr val="FFFF99"/>
    <a:srgbClr val="F5FBB7"/>
    <a:srgbClr val="90D9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87" autoAdjust="0"/>
  </p:normalViewPr>
  <p:slideViewPr>
    <p:cSldViewPr>
      <p:cViewPr varScale="1">
        <p:scale>
          <a:sx n="66" d="100"/>
          <a:sy n="66" d="100"/>
        </p:scale>
        <p:origin x="128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77FB8-9475-49A8-AF0B-91F64078468C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F9574-A8D1-495E-A981-F49A74496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54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and Author name">
    <p:bg>
      <p:bgPr>
        <a:gradFill>
          <a:gsLst>
            <a:gs pos="0">
              <a:schemeClr val="accent1">
                <a:alpha val="28000"/>
              </a:schemeClr>
            </a:gs>
            <a:gs pos="50000">
              <a:schemeClr val="accent1">
                <a:tint val="44500"/>
                <a:satMod val="160000"/>
                <a:alpha val="2000"/>
              </a:schemeClr>
            </a:gs>
            <a:gs pos="100000">
              <a:schemeClr val="accent1">
                <a:tint val="23500"/>
                <a:satMod val="160000"/>
                <a:alpha val="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2736056"/>
            <a:ext cx="7772400" cy="1470025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E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4491831"/>
            <a:ext cx="6400800" cy="682625"/>
          </a:xfrm>
        </p:spPr>
        <p:txBody>
          <a:bodyPr>
            <a:norm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s-ES" dirty="0"/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6365875"/>
            <a:ext cx="16764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404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457200" y="1524000"/>
            <a:ext cx="8229600" cy="44196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9398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inal Pocket Folder Art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99" y="152400"/>
            <a:ext cx="4952453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3"/>
          <p:cNvSpPr txBox="1">
            <a:spLocks/>
          </p:cNvSpPr>
          <p:nvPr/>
        </p:nvSpPr>
        <p:spPr bwMode="auto">
          <a:xfrm>
            <a:off x="5638800" y="2124075"/>
            <a:ext cx="2971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ES" sz="4000" b="1" dirty="0">
                <a:solidFill>
                  <a:srgbClr val="76BD44"/>
                </a:solidFill>
              </a:rPr>
              <a:t>Thank you for your interest!</a:t>
            </a:r>
            <a:endParaRPr lang="es-ES" altLang="es-ES" sz="4000" b="1" dirty="0">
              <a:solidFill>
                <a:srgbClr val="76BD4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7800" y="6172200"/>
            <a:ext cx="3657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latin typeface="Palatino"/>
                <a:cs typeface="Palatino"/>
              </a:rPr>
              <a:t>Photo Credits (top left to bottom right): Julia </a:t>
            </a:r>
            <a:r>
              <a:rPr lang="en-US" sz="800" i="1" dirty="0" err="1">
                <a:latin typeface="Palatino"/>
                <a:cs typeface="Palatino"/>
              </a:rPr>
              <a:t>Cumes</a:t>
            </a:r>
            <a:r>
              <a:rPr lang="en-US" sz="800" i="1" dirty="0">
                <a:latin typeface="Palatino"/>
                <a:cs typeface="Palatino"/>
              </a:rPr>
              <a:t>/CIMMYT, </a:t>
            </a:r>
            <a:r>
              <a:rPr lang="en-US" sz="800" i="1" dirty="0" err="1">
                <a:latin typeface="Palatino"/>
                <a:cs typeface="Palatino"/>
              </a:rPr>
              <a:t>Awais</a:t>
            </a:r>
            <a:r>
              <a:rPr lang="en-US" sz="800" i="1" dirty="0">
                <a:latin typeface="Palatino"/>
                <a:cs typeface="Palatino"/>
              </a:rPr>
              <a:t> </a:t>
            </a:r>
            <a:r>
              <a:rPr lang="en-US" sz="800" i="1" dirty="0" err="1">
                <a:latin typeface="Palatino"/>
                <a:cs typeface="Palatino"/>
              </a:rPr>
              <a:t>Yaqub</a:t>
            </a:r>
            <a:r>
              <a:rPr lang="en-US" sz="800" i="1" dirty="0">
                <a:latin typeface="Palatino"/>
                <a:cs typeface="Palatino"/>
              </a:rPr>
              <a:t>/CIMMYT</a:t>
            </a:r>
            <a:r>
              <a:rPr lang="en-US" sz="800" b="1" i="1" dirty="0">
                <a:latin typeface="Palatino"/>
                <a:cs typeface="Palatino"/>
              </a:rPr>
              <a:t>, </a:t>
            </a:r>
            <a:r>
              <a:rPr lang="en-US" sz="800" i="1" dirty="0">
                <a:latin typeface="Palatino"/>
                <a:cs typeface="Palatino"/>
              </a:rPr>
              <a:t>CIMMYT archives, Marcelo Ortiz/CIMMYT, David Hansen/University of Minnesota, CIMMYT archives, CIMMYT archives (maize), </a:t>
            </a:r>
            <a:r>
              <a:rPr lang="en-US" sz="800" i="1" dirty="0" err="1">
                <a:latin typeface="Palatino"/>
                <a:cs typeface="Palatino"/>
              </a:rPr>
              <a:t>Ranak</a:t>
            </a:r>
            <a:r>
              <a:rPr lang="en-US" sz="800" i="1" dirty="0">
                <a:latin typeface="Palatino"/>
                <a:cs typeface="Palatino"/>
              </a:rPr>
              <a:t> Martin/CIMMYT, CIMMYT </a:t>
            </a:r>
            <a:r>
              <a:rPr lang="en-US" sz="800" i="1" dirty="0" smtClean="0">
                <a:latin typeface="Palatino"/>
                <a:cs typeface="Palatino"/>
              </a:rPr>
              <a:t>archives.</a:t>
            </a:r>
            <a:endParaRPr lang="en-US" sz="800" i="1" dirty="0"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1904906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318E2B-E700-4641-B09B-F324CD1BD036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1B8C8-010B-4C7E-84C0-F223E4513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90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524000"/>
            <a:ext cx="8229600" cy="4419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090934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>
              <a:defRPr sz="3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E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57200" y="1524000"/>
            <a:ext cx="8229600" cy="44958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9813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ictur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>
              <a:defRPr sz="3800" b="1"/>
            </a:lvl1pPr>
          </a:lstStyle>
          <a:p>
            <a:r>
              <a:rPr lang="en-US" dirty="0" smtClean="0"/>
              <a:t>Click to edit Master title style</a:t>
            </a:r>
            <a:endParaRPr lang="es-E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648200" y="1527638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5999"/>
            <a:ext cx="4040188" cy="3810001"/>
          </a:xfr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800" i="1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0" y="1524000"/>
            <a:ext cx="4038600" cy="4572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33259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24000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 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5999"/>
            <a:ext cx="4040188" cy="3810001"/>
          </a:xfr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800" i="1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648200" y="1524000"/>
            <a:ext cx="4038600" cy="4572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s-E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0103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>
              <a:defRPr sz="3800" b="1"/>
            </a:lvl1pPr>
          </a:lstStyle>
          <a:p>
            <a:r>
              <a:rPr lang="en-US" dirty="0" smtClean="0"/>
              <a:t>Click to edit Master title style</a:t>
            </a:r>
            <a:endParaRPr lang="es-E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2255837"/>
            <a:ext cx="3962400" cy="376396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0"/>
          </p:nvPr>
        </p:nvSpPr>
        <p:spPr>
          <a:xfrm>
            <a:off x="4746172" y="2255837"/>
            <a:ext cx="3962400" cy="376396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457200" y="1524000"/>
            <a:ext cx="8305800" cy="609600"/>
          </a:xfrm>
        </p:spPr>
        <p:txBody>
          <a:bodyPr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0660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>
              <a:defRPr sz="3800" b="1"/>
            </a:lvl1pPr>
          </a:lstStyle>
          <a:p>
            <a:r>
              <a:rPr lang="en-US" dirty="0" smtClean="0"/>
              <a:t>Click to edit Master title style</a:t>
            </a:r>
            <a:endParaRPr lang="es-ES" dirty="0"/>
          </a:p>
        </p:txBody>
      </p:sp>
      <p:sp>
        <p:nvSpPr>
          <p:cNvPr id="7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457200" y="1524000"/>
            <a:ext cx="8305800" cy="609600"/>
          </a:xfrm>
        </p:spPr>
        <p:txBody>
          <a:bodyPr>
            <a:norm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457200" y="4495800"/>
            <a:ext cx="8305800" cy="609600"/>
          </a:xfrm>
        </p:spPr>
        <p:txBody>
          <a:bodyPr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9706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5105400" cy="4191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791200" y="1600200"/>
            <a:ext cx="2895599" cy="1325562"/>
          </a:xfrm>
        </p:spPr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>
              <a:defRPr sz="3800" b="1"/>
            </a:lvl1pPr>
          </a:lstStyle>
          <a:p>
            <a:r>
              <a:rPr lang="en-US" dirty="0" smtClean="0"/>
              <a:t>Click to edit Master title style</a:t>
            </a:r>
            <a:endParaRPr lang="es-ES" dirty="0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5791200" y="3008586"/>
            <a:ext cx="2895599" cy="1325562"/>
          </a:xfrm>
        </p:spPr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5791200" y="4419600"/>
            <a:ext cx="2895599" cy="1325562"/>
          </a:xfrm>
        </p:spPr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58518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hree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505200"/>
            <a:ext cx="8229600" cy="2438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1" y="1600200"/>
            <a:ext cx="2590800" cy="1752600"/>
          </a:xfrm>
        </p:spPr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>
              <a:defRPr sz="3800" b="1"/>
            </a:lvl1pPr>
          </a:lstStyle>
          <a:p>
            <a:r>
              <a:rPr lang="en-US" dirty="0" smtClean="0"/>
              <a:t>Click to edit Master title style</a:t>
            </a:r>
            <a:endParaRPr lang="es-E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3276600" y="1600200"/>
            <a:ext cx="2590800" cy="1752600"/>
          </a:xfrm>
        </p:spPr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6096000" y="1600200"/>
            <a:ext cx="2590800" cy="1752600"/>
          </a:xfrm>
        </p:spPr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88506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s-E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6365875"/>
            <a:ext cx="16764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2188"/>
            <a:ext cx="67818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1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8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i="1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609600"/>
            <a:ext cx="7772400" cy="1089025"/>
          </a:xfrm>
        </p:spPr>
        <p:txBody>
          <a:bodyPr>
            <a:normAutofit fontScale="90000"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Agricultural insurance in Tanzania: public and private sector roles and </a:t>
            </a:r>
            <a:r>
              <a:rPr lang="en-US" sz="3200" i="1" dirty="0" smtClean="0">
                <a:solidFill>
                  <a:srgbClr val="FF0000"/>
                </a:solidFill>
              </a:rPr>
              <a:t>responsibilities</a:t>
            </a:r>
            <a:br>
              <a:rPr lang="en-US" sz="3200" i="1" dirty="0" smtClean="0">
                <a:solidFill>
                  <a:srgbClr val="FF0000"/>
                </a:solidFill>
              </a:rPr>
            </a:br>
            <a:endParaRPr lang="en-US" sz="3200" dirty="0">
              <a:solidFill>
                <a:srgbClr val="7BC142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62100" y="1905000"/>
            <a:ext cx="6400800" cy="682625"/>
          </a:xfrm>
        </p:spPr>
        <p:txBody>
          <a:bodyPr>
            <a:noAutofit/>
          </a:bodyPr>
          <a:lstStyle/>
          <a:p>
            <a:endParaRPr lang="en-US" sz="3200" b="1" dirty="0" smtClean="0"/>
          </a:p>
          <a:p>
            <a:r>
              <a:rPr lang="en-US" sz="3200" b="1" dirty="0" smtClean="0"/>
              <a:t>Paswel Marenya</a:t>
            </a:r>
          </a:p>
          <a:p>
            <a:endParaRPr lang="en-US" sz="2400" b="1" i="1" dirty="0" smtClean="0"/>
          </a:p>
          <a:p>
            <a:r>
              <a:rPr lang="en-US" sz="2400" b="1" i="1" dirty="0" smtClean="0"/>
              <a:t>On behalf of Drought Tolerant Maize and Index Insurance Project Team in Tanzania</a:t>
            </a:r>
          </a:p>
          <a:p>
            <a:pPr lvl="0"/>
            <a:endParaRPr lang="en-US" sz="2800" b="1" dirty="0" smtClean="0">
              <a:solidFill>
                <a:prstClr val="black"/>
              </a:solidFill>
            </a:endParaRPr>
          </a:p>
          <a:p>
            <a:pPr lvl="0"/>
            <a:r>
              <a:rPr lang="en-US" sz="2000" b="1" dirty="0" smtClean="0">
                <a:solidFill>
                  <a:prstClr val="black"/>
                </a:solidFill>
              </a:rPr>
              <a:t>July </a:t>
            </a:r>
            <a:r>
              <a:rPr lang="en-US" sz="2000" b="1" dirty="0">
                <a:solidFill>
                  <a:prstClr val="black"/>
                </a:solidFill>
              </a:rPr>
              <a:t>19, 2018 </a:t>
            </a:r>
          </a:p>
          <a:p>
            <a:pPr lvl="0"/>
            <a:r>
              <a:rPr lang="en-US" sz="2000" b="1" dirty="0">
                <a:solidFill>
                  <a:prstClr val="black"/>
                </a:solidFill>
              </a:rPr>
              <a:t>Ramada Encore Hotel  </a:t>
            </a:r>
          </a:p>
          <a:p>
            <a:pPr lvl="0"/>
            <a:r>
              <a:rPr lang="en-US" sz="2000" b="1" dirty="0">
                <a:solidFill>
                  <a:prstClr val="black"/>
                </a:solidFill>
              </a:rPr>
              <a:t>Dar-</a:t>
            </a:r>
            <a:r>
              <a:rPr lang="en-US" sz="2000" b="1" dirty="0" err="1">
                <a:solidFill>
                  <a:prstClr val="black"/>
                </a:solidFill>
              </a:rPr>
              <a:t>es</a:t>
            </a:r>
            <a:r>
              <a:rPr lang="en-US" sz="2000" b="1" dirty="0">
                <a:solidFill>
                  <a:prstClr val="black"/>
                </a:solidFill>
              </a:rPr>
              <a:t>-salaam, Tanzania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943600"/>
            <a:ext cx="2667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8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07155"/>
            <a:ext cx="8229600" cy="654845"/>
          </a:xfrm>
        </p:spPr>
        <p:txBody>
          <a:bodyPr>
            <a:noAutofit/>
          </a:bodyPr>
          <a:lstStyle/>
          <a:p>
            <a:r>
              <a:rPr lang="en-US" sz="2800" dirty="0"/>
              <a:t>What is needed for scaling and mainstreaming of Index Insurance?</a:t>
            </a:r>
            <a:endParaRPr lang="en-US" sz="2800" dirty="0">
              <a:solidFill>
                <a:srgbClr val="7BC142"/>
              </a:solidFill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800100"/>
            <a:ext cx="8229600" cy="5334000"/>
          </a:xfrm>
        </p:spPr>
        <p:txBody>
          <a:bodyPr>
            <a:noAutofit/>
          </a:bodyPr>
          <a:lstStyle/>
          <a:p>
            <a:endParaRPr lang="en-US" sz="2000" dirty="0"/>
          </a:p>
          <a:p>
            <a:pPr lvl="0"/>
            <a:r>
              <a:rPr lang="en-US" sz="2000" dirty="0"/>
              <a:t>Regulatory acceptance and </a:t>
            </a:r>
            <a:r>
              <a:rPr lang="en-US" sz="2000" b="1" dirty="0"/>
              <a:t>facilitation</a:t>
            </a:r>
          </a:p>
          <a:p>
            <a:pPr lvl="0"/>
            <a:endParaRPr lang="en-US" sz="2000" dirty="0"/>
          </a:p>
          <a:p>
            <a:pPr lvl="0"/>
            <a:r>
              <a:rPr lang="en-US" sz="2000" b="1" dirty="0"/>
              <a:t>Farmer education</a:t>
            </a:r>
            <a:r>
              <a:rPr lang="en-US" sz="2000" dirty="0"/>
              <a:t> and acceptance of insurance generally and index insurance in particular</a:t>
            </a:r>
          </a:p>
          <a:p>
            <a:pPr lvl="0"/>
            <a:endParaRPr lang="en-US" sz="2000" dirty="0"/>
          </a:p>
          <a:p>
            <a:r>
              <a:rPr lang="en-US" sz="2000" dirty="0"/>
              <a:t>Creating unequivocal </a:t>
            </a:r>
            <a:r>
              <a:rPr lang="en-US" sz="2000" b="1" dirty="0"/>
              <a:t>value proposition to farmers</a:t>
            </a:r>
          </a:p>
          <a:p>
            <a:endParaRPr lang="en-US" sz="2000" b="1" dirty="0"/>
          </a:p>
          <a:p>
            <a:pPr lvl="0"/>
            <a:r>
              <a:rPr lang="en-US" sz="2000" dirty="0"/>
              <a:t>Creating a </a:t>
            </a:r>
            <a:r>
              <a:rPr lang="en-US" sz="2000" b="1" dirty="0"/>
              <a:t>strong business case </a:t>
            </a:r>
            <a:r>
              <a:rPr lang="en-US" sz="2000" dirty="0"/>
              <a:t>for private investment</a:t>
            </a:r>
          </a:p>
          <a:p>
            <a:pPr lvl="0"/>
            <a:endParaRPr lang="en-US" sz="2000" dirty="0"/>
          </a:p>
          <a:p>
            <a:pPr lvl="0"/>
            <a:r>
              <a:rPr lang="en-US" sz="2000" dirty="0"/>
              <a:t>Creating a strong </a:t>
            </a:r>
            <a:r>
              <a:rPr lang="en-US" sz="2000" b="1" dirty="0"/>
              <a:t>development impact proposition </a:t>
            </a:r>
            <a:r>
              <a:rPr lang="en-US" sz="2000" dirty="0"/>
              <a:t>for public investment and policy support</a:t>
            </a:r>
          </a:p>
          <a:p>
            <a:pPr lvl="0"/>
            <a:endParaRPr lang="en-US" sz="2000" dirty="0"/>
          </a:p>
          <a:p>
            <a:pPr lvl="0"/>
            <a:r>
              <a:rPr lang="en-US" sz="2000" dirty="0"/>
              <a:t>Address actuarial </a:t>
            </a:r>
            <a:r>
              <a:rPr lang="en-US" sz="2000" b="1" dirty="0"/>
              <a:t>capacity gaps </a:t>
            </a:r>
            <a:r>
              <a:rPr lang="en-US" sz="2000" dirty="0"/>
              <a:t>in index insurance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2667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13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495800"/>
            <a:ext cx="2438400" cy="71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72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5345"/>
          </a:xfrm>
        </p:spPr>
        <p:txBody>
          <a:bodyPr>
            <a:normAutofit/>
          </a:bodyPr>
          <a:lstStyle/>
          <a:p>
            <a:r>
              <a:rPr lang="en-US" sz="2400" i="1" dirty="0" smtClean="0">
                <a:solidFill>
                  <a:srgbClr val="7BC142"/>
                </a:solidFill>
              </a:rPr>
              <a:t>Bundling </a:t>
            </a:r>
            <a:r>
              <a:rPr lang="en-US" sz="2400" i="1" dirty="0">
                <a:solidFill>
                  <a:srgbClr val="7BC142"/>
                </a:solidFill>
              </a:rPr>
              <a:t>Seed and Insurance Technologies for Food </a:t>
            </a:r>
            <a:r>
              <a:rPr lang="en-US" sz="2400" i="1" dirty="0" smtClean="0">
                <a:solidFill>
                  <a:srgbClr val="7BC142"/>
                </a:solidFill>
              </a:rPr>
              <a:t>Security</a:t>
            </a:r>
            <a:endParaRPr lang="en-US" sz="2400" dirty="0">
              <a:solidFill>
                <a:srgbClr val="7BC142"/>
              </a:solidFill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8229600" cy="53340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Building Agricultural  Resilience is (should be) a multipronged agenda </a:t>
            </a:r>
          </a:p>
          <a:p>
            <a:endParaRPr lang="en-US" sz="2400" b="1" dirty="0" smtClean="0"/>
          </a:p>
          <a:p>
            <a:pPr marL="514350" indent="-514350">
              <a:buFont typeface="+mj-lt"/>
              <a:buAutoNum type="alphaUcPeriod"/>
            </a:pPr>
            <a:r>
              <a:rPr lang="en-US" sz="2400" b="1" dirty="0" smtClean="0"/>
              <a:t>At CIMMYT we have done much work on drought tolerant maize</a:t>
            </a:r>
          </a:p>
          <a:p>
            <a:pPr lvl="1"/>
            <a:r>
              <a:rPr lang="en-US" sz="2400" b="1" dirty="0" smtClean="0"/>
              <a:t>Commercial varieties now available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b="1" dirty="0" smtClean="0"/>
              <a:t>Yet risk management mediated by financial markets is crucial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Both A and B are part of a bigger risk management and resilience picture</a:t>
            </a:r>
          </a:p>
          <a:p>
            <a:endParaRPr lang="en-US" sz="2400" b="1" dirty="0" smtClean="0"/>
          </a:p>
          <a:p>
            <a:pPr lvl="1"/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943600"/>
            <a:ext cx="2667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89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5345"/>
          </a:xfrm>
        </p:spPr>
        <p:txBody>
          <a:bodyPr>
            <a:normAutofit/>
          </a:bodyPr>
          <a:lstStyle/>
          <a:p>
            <a:r>
              <a:rPr lang="en-US" sz="2400" i="1" dirty="0" smtClean="0">
                <a:solidFill>
                  <a:srgbClr val="7BC142"/>
                </a:solidFill>
              </a:rPr>
              <a:t>Bundling </a:t>
            </a:r>
            <a:r>
              <a:rPr lang="en-US" sz="2400" i="1" dirty="0">
                <a:solidFill>
                  <a:srgbClr val="7BC142"/>
                </a:solidFill>
              </a:rPr>
              <a:t>Seed and Insurance </a:t>
            </a:r>
            <a:r>
              <a:rPr lang="en-US" sz="2000" i="1" dirty="0">
                <a:solidFill>
                  <a:srgbClr val="7BC142"/>
                </a:solidFill>
              </a:rPr>
              <a:t>Technologies</a:t>
            </a:r>
            <a:r>
              <a:rPr lang="en-US" sz="2400" i="1" dirty="0">
                <a:solidFill>
                  <a:srgbClr val="7BC142"/>
                </a:solidFill>
              </a:rPr>
              <a:t> for Food </a:t>
            </a:r>
            <a:r>
              <a:rPr lang="en-US" sz="2400" i="1" dirty="0" smtClean="0">
                <a:solidFill>
                  <a:srgbClr val="7BC142"/>
                </a:solidFill>
              </a:rPr>
              <a:t>Security</a:t>
            </a:r>
            <a:endParaRPr lang="en-US" sz="2400" dirty="0">
              <a:solidFill>
                <a:srgbClr val="7BC142"/>
              </a:solidFill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8229600" cy="53340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Economically and nutritionally damaging, moderate and frequent </a:t>
            </a:r>
            <a:r>
              <a:rPr lang="en-US" sz="2400" b="1" dirty="0" smtClean="0"/>
              <a:t>mid-season drought events can be effectively ameliorated by “drought tolerant gene”</a:t>
            </a:r>
          </a:p>
          <a:p>
            <a:endParaRPr lang="en-US" sz="2400" b="1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Extreme and catastrophic events </a:t>
            </a:r>
            <a:r>
              <a:rPr lang="en-US" sz="2400" b="1" dirty="0" smtClean="0"/>
              <a:t>require financial insurance </a:t>
            </a:r>
          </a:p>
          <a:p>
            <a:endParaRPr lang="en-US" sz="2400" b="1" dirty="0"/>
          </a:p>
          <a:p>
            <a:r>
              <a:rPr lang="en-US" sz="2400" b="1" dirty="0" smtClean="0"/>
              <a:t>Can innovative products be built around </a:t>
            </a:r>
            <a:r>
              <a:rPr lang="en-US" sz="2400" b="1" dirty="0" smtClean="0">
                <a:solidFill>
                  <a:srgbClr val="FF0000"/>
                </a:solidFill>
              </a:rPr>
              <a:t>combining</a:t>
            </a:r>
            <a:r>
              <a:rPr lang="en-US" sz="2400" b="1" dirty="0" smtClean="0"/>
              <a:t> </a:t>
            </a:r>
            <a:r>
              <a:rPr lang="en-US" sz="2400" b="1" i="1" dirty="0" smtClean="0"/>
              <a:t>“bio-insurance” </a:t>
            </a:r>
            <a:r>
              <a:rPr lang="en-US" sz="2400" b="1" dirty="0" smtClean="0"/>
              <a:t>in drought tolerant varieties with some </a:t>
            </a:r>
            <a:r>
              <a:rPr lang="en-US" sz="2400" b="1" i="1" dirty="0" smtClean="0"/>
              <a:t>financial insurance product</a:t>
            </a:r>
            <a:r>
              <a:rPr lang="en-US" sz="2400" b="1" dirty="0" smtClean="0"/>
              <a:t>? </a:t>
            </a:r>
            <a:r>
              <a:rPr lang="en-US" sz="2400" b="1" i="1" dirty="0" smtClean="0">
                <a:solidFill>
                  <a:srgbClr val="7BC142"/>
                </a:solidFill>
              </a:rPr>
              <a:t>Think Complementarity </a:t>
            </a:r>
            <a:endParaRPr lang="en-US" sz="2400" b="1" i="1" dirty="0">
              <a:solidFill>
                <a:srgbClr val="7BC142"/>
              </a:solidFill>
            </a:endParaRPr>
          </a:p>
          <a:p>
            <a:pPr lvl="1"/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943600"/>
            <a:ext cx="2667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72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i="1" dirty="0" smtClean="0"/>
              <a:t>The Process 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066800"/>
            <a:ext cx="8229600" cy="5029200"/>
          </a:xfrm>
        </p:spPr>
        <p:txBody>
          <a:bodyPr>
            <a:noAutofit/>
          </a:bodyPr>
          <a:lstStyle/>
          <a:p>
            <a:r>
              <a:rPr lang="en-US" sz="2400" b="1" i="1" dirty="0">
                <a:solidFill>
                  <a:srgbClr val="7BC142"/>
                </a:solidFill>
              </a:rPr>
              <a:t>What is insured? </a:t>
            </a:r>
            <a:endParaRPr lang="en-US" sz="2400" b="1" i="1" dirty="0" smtClean="0">
              <a:solidFill>
                <a:srgbClr val="7BC142"/>
              </a:solidFill>
            </a:endParaRPr>
          </a:p>
          <a:p>
            <a:pPr lvl="1"/>
            <a:r>
              <a:rPr lang="en-US" sz="2000" b="1" dirty="0" smtClean="0"/>
              <a:t>The </a:t>
            </a:r>
            <a:r>
              <a:rPr lang="en-US" sz="2000" b="1" dirty="0"/>
              <a:t>insurance will protect farmers’ investment in DT seeds Who is insured? </a:t>
            </a:r>
            <a:endParaRPr lang="en-US" sz="2000" b="1" dirty="0" smtClean="0"/>
          </a:p>
          <a:p>
            <a:pPr lvl="1"/>
            <a:endParaRPr lang="en-US" sz="2400" b="1" dirty="0" smtClean="0"/>
          </a:p>
          <a:p>
            <a:r>
              <a:rPr lang="en-US" sz="2400" b="1" i="1" dirty="0" smtClean="0"/>
              <a:t>Participating seed </a:t>
            </a:r>
            <a:r>
              <a:rPr lang="en-US" sz="2400" b="1" i="1" dirty="0"/>
              <a:t>company </a:t>
            </a:r>
            <a:r>
              <a:rPr lang="en-US" sz="2400" b="1" i="1" dirty="0" smtClean="0"/>
              <a:t>is the </a:t>
            </a:r>
            <a:r>
              <a:rPr lang="en-US" sz="2400" b="1" i="1" dirty="0"/>
              <a:t>insured </a:t>
            </a:r>
            <a:r>
              <a:rPr lang="en-US" sz="2400" b="1" i="1" dirty="0" smtClean="0"/>
              <a:t>party</a:t>
            </a:r>
          </a:p>
          <a:p>
            <a:endParaRPr lang="en-US" sz="2400" b="1" i="1" dirty="0" smtClean="0"/>
          </a:p>
          <a:p>
            <a:pPr lvl="1"/>
            <a:r>
              <a:rPr lang="en-US" sz="2000" b="1" dirty="0" smtClean="0"/>
              <a:t>In </a:t>
            </a:r>
            <a:r>
              <a:rPr lang="en-US" sz="2000" b="1" dirty="0"/>
              <a:t>the event of a payout, farmers will use </a:t>
            </a:r>
            <a:r>
              <a:rPr lang="en-US" sz="2000" b="1" dirty="0" smtClean="0"/>
              <a:t>their insurance payment receipts to </a:t>
            </a:r>
            <a:r>
              <a:rPr lang="en-US" sz="2000" b="1" dirty="0"/>
              <a:t>receive replacement </a:t>
            </a:r>
            <a:r>
              <a:rPr lang="en-US" sz="2000" b="1" dirty="0" smtClean="0"/>
              <a:t>seed</a:t>
            </a:r>
          </a:p>
          <a:p>
            <a:pPr lvl="1"/>
            <a:endParaRPr lang="en-US" sz="2000" b="1" dirty="0" smtClean="0"/>
          </a:p>
          <a:p>
            <a:pPr lvl="1"/>
            <a:r>
              <a:rPr lang="en-US" sz="2000" b="1" dirty="0" smtClean="0"/>
              <a:t>UAP to reimburse </a:t>
            </a:r>
            <a:r>
              <a:rPr lang="en-US" sz="2000" b="1" dirty="0"/>
              <a:t>the seed company based on the </a:t>
            </a:r>
            <a:r>
              <a:rPr lang="en-US" sz="2000" b="1" dirty="0" smtClean="0"/>
              <a:t>receipts collected</a:t>
            </a:r>
            <a:endParaRPr lang="en-US" sz="2000" b="1" dirty="0"/>
          </a:p>
          <a:p>
            <a:pPr lvl="2"/>
            <a:endParaRPr lang="en-US" sz="2400" b="1" dirty="0"/>
          </a:p>
          <a:p>
            <a:pPr lvl="1"/>
            <a:endParaRPr lang="en-US" sz="2400" b="1" dirty="0"/>
          </a:p>
          <a:p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943600"/>
            <a:ext cx="2667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2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400" i="1" dirty="0" smtClean="0"/>
              <a:t>The Process </a:t>
            </a:r>
            <a:endParaRPr lang="en-US" sz="3400" i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066800"/>
            <a:ext cx="8229600" cy="5029200"/>
          </a:xfrm>
        </p:spPr>
        <p:txBody>
          <a:bodyPr>
            <a:noAutofit/>
          </a:bodyPr>
          <a:lstStyle/>
          <a:p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 smtClean="0"/>
              <a:t>The contract covers a wider drought protection thus</a:t>
            </a:r>
          </a:p>
          <a:p>
            <a:pPr lvl="1"/>
            <a:r>
              <a:rPr lang="en-US" sz="2000" b="1" dirty="0" smtClean="0"/>
              <a:t>There is an Early </a:t>
            </a:r>
            <a:r>
              <a:rPr lang="en-US" sz="2000" b="1" dirty="0"/>
              <a:t>season rainfall </a:t>
            </a:r>
            <a:r>
              <a:rPr lang="en-US" sz="2000" b="1" dirty="0" smtClean="0"/>
              <a:t>deﬁcit trigger</a:t>
            </a:r>
          </a:p>
          <a:p>
            <a:pPr lvl="1"/>
            <a:r>
              <a:rPr lang="en-US" sz="2000" b="1" dirty="0" smtClean="0"/>
              <a:t> </a:t>
            </a:r>
            <a:r>
              <a:rPr lang="en-US" sz="2000" b="1" dirty="0"/>
              <a:t>End of season yield </a:t>
            </a:r>
            <a:r>
              <a:rPr lang="en-US" sz="2000" b="1" dirty="0" smtClean="0"/>
              <a:t>deﬁcit trigger</a:t>
            </a:r>
          </a:p>
          <a:p>
            <a:pPr lvl="1"/>
            <a:endParaRPr lang="en-US" sz="2000" b="1" dirty="0" smtClean="0"/>
          </a:p>
          <a:p>
            <a:r>
              <a:rPr lang="en-US" sz="2400" b="1" dirty="0" smtClean="0"/>
              <a:t>These </a:t>
            </a:r>
            <a:r>
              <a:rPr lang="en-US" sz="2400" b="1" dirty="0"/>
              <a:t>deﬁcits/loss events </a:t>
            </a:r>
            <a:r>
              <a:rPr lang="en-US" sz="2400" b="1" dirty="0" smtClean="0"/>
              <a:t>are monitored via satellite data</a:t>
            </a:r>
          </a:p>
          <a:p>
            <a:pPr lvl="1"/>
            <a:r>
              <a:rPr lang="en-US" sz="2000" b="1" dirty="0" smtClean="0"/>
              <a:t>Rainfall </a:t>
            </a:r>
            <a:r>
              <a:rPr lang="en-US" sz="2000" b="1" dirty="0"/>
              <a:t>estimates NDVI (a bio-mass or “greenness” index</a:t>
            </a:r>
            <a:r>
              <a:rPr lang="en-US" sz="2000" b="1" dirty="0" smtClean="0"/>
              <a:t>)</a:t>
            </a:r>
          </a:p>
          <a:p>
            <a:pPr lvl="1"/>
            <a:endParaRPr lang="en-US" sz="2400" b="1" dirty="0"/>
          </a:p>
          <a:p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943600"/>
            <a:ext cx="2667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6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5345"/>
          </a:xfrm>
        </p:spPr>
        <p:txBody>
          <a:bodyPr>
            <a:normAutofit/>
          </a:bodyPr>
          <a:lstStyle/>
          <a:p>
            <a:r>
              <a:rPr lang="en-US" sz="2400" dirty="0"/>
              <a:t>Partnerships Involved</a:t>
            </a:r>
            <a:endParaRPr lang="en-US" sz="2400" dirty="0">
              <a:solidFill>
                <a:srgbClr val="7BC142"/>
              </a:solidFill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8229600" cy="5334000"/>
          </a:xfrm>
        </p:spPr>
        <p:txBody>
          <a:bodyPr>
            <a:noAutofit/>
          </a:bodyPr>
          <a:lstStyle/>
          <a:p>
            <a:endParaRPr lang="en-US" sz="2400" b="1" dirty="0" smtClean="0"/>
          </a:p>
          <a:p>
            <a:pPr lvl="0"/>
            <a:r>
              <a:rPr lang="en-US" dirty="0"/>
              <a:t>A major US </a:t>
            </a:r>
            <a:r>
              <a:rPr lang="en-US" dirty="0" smtClean="0"/>
              <a:t>University: UC Davis </a:t>
            </a:r>
            <a:endParaRPr lang="en-US" dirty="0"/>
          </a:p>
          <a:p>
            <a:pPr lvl="0"/>
            <a:r>
              <a:rPr lang="en-US" dirty="0"/>
              <a:t>CGIAR center: CIMMYT</a:t>
            </a:r>
          </a:p>
          <a:p>
            <a:pPr lvl="0"/>
            <a:r>
              <a:rPr lang="en-US" dirty="0"/>
              <a:t>Three Arusha-based companies</a:t>
            </a:r>
          </a:p>
          <a:p>
            <a:pPr lvl="0"/>
            <a:r>
              <a:rPr lang="en-US" dirty="0"/>
              <a:t>Senior District level Ministry of Agriculture officials from six districts</a:t>
            </a:r>
          </a:p>
          <a:p>
            <a:pPr lvl="0"/>
            <a:r>
              <a:rPr lang="en-US" dirty="0"/>
              <a:t>Researchers from TARI</a:t>
            </a:r>
          </a:p>
          <a:p>
            <a:pPr lvl="0"/>
            <a:r>
              <a:rPr lang="en-US" dirty="0"/>
              <a:t>An insurance company </a:t>
            </a:r>
          </a:p>
          <a:p>
            <a:pPr lvl="0"/>
            <a:r>
              <a:rPr lang="en-US" dirty="0"/>
              <a:t>An international re-insurer</a:t>
            </a:r>
          </a:p>
          <a:p>
            <a:pPr lvl="1"/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943600"/>
            <a:ext cx="2667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59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Elbow Connector 31"/>
          <p:cNvCxnSpPr/>
          <p:nvPr/>
        </p:nvCxnSpPr>
        <p:spPr>
          <a:xfrm>
            <a:off x="5638800" y="3429000"/>
            <a:ext cx="2104767" cy="304561"/>
          </a:xfrm>
          <a:prstGeom prst="bentConnector2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/>
          <p:nvPr/>
        </p:nvCxnSpPr>
        <p:spPr>
          <a:xfrm rot="10800000" flipV="1">
            <a:off x="1440590" y="3343420"/>
            <a:ext cx="1745906" cy="391845"/>
          </a:xfrm>
          <a:prstGeom prst="bentConnector2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1518851" y="793864"/>
            <a:ext cx="2518720" cy="711036"/>
          </a:xfrm>
          <a:custGeom>
            <a:avLst/>
            <a:gdLst>
              <a:gd name="connsiteX0" fmla="*/ 0 w 2590800"/>
              <a:gd name="connsiteY0" fmla="*/ 0 h 1040552"/>
              <a:gd name="connsiteX1" fmla="*/ 2590800 w 2590800"/>
              <a:gd name="connsiteY1" fmla="*/ 0 h 1040552"/>
              <a:gd name="connsiteX2" fmla="*/ 2590800 w 2590800"/>
              <a:gd name="connsiteY2" fmla="*/ 1040552 h 1040552"/>
              <a:gd name="connsiteX3" fmla="*/ 0 w 2590800"/>
              <a:gd name="connsiteY3" fmla="*/ 1040552 h 1040552"/>
              <a:gd name="connsiteX4" fmla="*/ 0 w 2590800"/>
              <a:gd name="connsiteY4" fmla="*/ 0 h 1040552"/>
              <a:gd name="connsiteX0" fmla="*/ 12357 w 2603157"/>
              <a:gd name="connsiteY0" fmla="*/ 0 h 1040552"/>
              <a:gd name="connsiteX1" fmla="*/ 2603157 w 2603157"/>
              <a:gd name="connsiteY1" fmla="*/ 0 h 1040552"/>
              <a:gd name="connsiteX2" fmla="*/ 2603157 w 2603157"/>
              <a:gd name="connsiteY2" fmla="*/ 1040552 h 1040552"/>
              <a:gd name="connsiteX3" fmla="*/ 12357 w 2603157"/>
              <a:gd name="connsiteY3" fmla="*/ 1040552 h 1040552"/>
              <a:gd name="connsiteX4" fmla="*/ 0 w 2603157"/>
              <a:gd name="connsiteY4" fmla="*/ 1027670 h 1040552"/>
              <a:gd name="connsiteX5" fmla="*/ 12357 w 2603157"/>
              <a:gd name="connsiteY5" fmla="*/ 0 h 1040552"/>
              <a:gd name="connsiteX0" fmla="*/ 12357 w 2603157"/>
              <a:gd name="connsiteY0" fmla="*/ 0 h 1131168"/>
              <a:gd name="connsiteX1" fmla="*/ 2603157 w 2603157"/>
              <a:gd name="connsiteY1" fmla="*/ 0 h 1131168"/>
              <a:gd name="connsiteX2" fmla="*/ 2603157 w 2603157"/>
              <a:gd name="connsiteY2" fmla="*/ 1040552 h 1131168"/>
              <a:gd name="connsiteX3" fmla="*/ 61784 w 2603157"/>
              <a:gd name="connsiteY3" fmla="*/ 1131168 h 1131168"/>
              <a:gd name="connsiteX4" fmla="*/ 0 w 2603157"/>
              <a:gd name="connsiteY4" fmla="*/ 1027670 h 1131168"/>
              <a:gd name="connsiteX5" fmla="*/ 12357 w 2603157"/>
              <a:gd name="connsiteY5" fmla="*/ 0 h 1131168"/>
              <a:gd name="connsiteX0" fmla="*/ 0 w 2603157"/>
              <a:gd name="connsiteY0" fmla="*/ 1027670 h 1131168"/>
              <a:gd name="connsiteX1" fmla="*/ 12357 w 2603157"/>
              <a:gd name="connsiteY1" fmla="*/ 0 h 1131168"/>
              <a:gd name="connsiteX2" fmla="*/ 2603157 w 2603157"/>
              <a:gd name="connsiteY2" fmla="*/ 0 h 1131168"/>
              <a:gd name="connsiteX3" fmla="*/ 2603157 w 2603157"/>
              <a:gd name="connsiteY3" fmla="*/ 1040552 h 1131168"/>
              <a:gd name="connsiteX4" fmla="*/ 61784 w 2603157"/>
              <a:gd name="connsiteY4" fmla="*/ 1131168 h 1131168"/>
              <a:gd name="connsiteX5" fmla="*/ 91440 w 2603157"/>
              <a:gd name="connsiteY5" fmla="*/ 1119110 h 1131168"/>
              <a:gd name="connsiteX0" fmla="*/ 0 w 2603157"/>
              <a:gd name="connsiteY0" fmla="*/ 1027670 h 1292104"/>
              <a:gd name="connsiteX1" fmla="*/ 12357 w 2603157"/>
              <a:gd name="connsiteY1" fmla="*/ 0 h 1292104"/>
              <a:gd name="connsiteX2" fmla="*/ 2603157 w 2603157"/>
              <a:gd name="connsiteY2" fmla="*/ 0 h 1292104"/>
              <a:gd name="connsiteX3" fmla="*/ 2603157 w 2603157"/>
              <a:gd name="connsiteY3" fmla="*/ 1040552 h 1292104"/>
              <a:gd name="connsiteX4" fmla="*/ 61784 w 2603157"/>
              <a:gd name="connsiteY4" fmla="*/ 1131168 h 1292104"/>
              <a:gd name="connsiteX5" fmla="*/ 733992 w 2603157"/>
              <a:gd name="connsiteY5" fmla="*/ 1292104 h 1292104"/>
              <a:gd name="connsiteX0" fmla="*/ 0 w 2603157"/>
              <a:gd name="connsiteY0" fmla="*/ 1027670 h 1292104"/>
              <a:gd name="connsiteX1" fmla="*/ 12357 w 2603157"/>
              <a:gd name="connsiteY1" fmla="*/ 0 h 1292104"/>
              <a:gd name="connsiteX2" fmla="*/ 2603157 w 2603157"/>
              <a:gd name="connsiteY2" fmla="*/ 0 h 1292104"/>
              <a:gd name="connsiteX3" fmla="*/ 2603157 w 2603157"/>
              <a:gd name="connsiteY3" fmla="*/ 1040552 h 1292104"/>
              <a:gd name="connsiteX4" fmla="*/ 733992 w 2603157"/>
              <a:gd name="connsiteY4" fmla="*/ 1292104 h 1292104"/>
              <a:gd name="connsiteX0" fmla="*/ 0 w 2603157"/>
              <a:gd name="connsiteY0" fmla="*/ 1027670 h 1040552"/>
              <a:gd name="connsiteX1" fmla="*/ 12357 w 2603157"/>
              <a:gd name="connsiteY1" fmla="*/ 0 h 1040552"/>
              <a:gd name="connsiteX2" fmla="*/ 2603157 w 2603157"/>
              <a:gd name="connsiteY2" fmla="*/ 0 h 1040552"/>
              <a:gd name="connsiteX3" fmla="*/ 2603157 w 2603157"/>
              <a:gd name="connsiteY3" fmla="*/ 1040552 h 1040552"/>
              <a:gd name="connsiteX0" fmla="*/ 0 w 2595375"/>
              <a:gd name="connsiteY0" fmla="*/ 772297 h 1040552"/>
              <a:gd name="connsiteX1" fmla="*/ 4575 w 2595375"/>
              <a:gd name="connsiteY1" fmla="*/ 0 h 1040552"/>
              <a:gd name="connsiteX2" fmla="*/ 2595375 w 2595375"/>
              <a:gd name="connsiteY2" fmla="*/ 0 h 1040552"/>
              <a:gd name="connsiteX3" fmla="*/ 2595375 w 2595375"/>
              <a:gd name="connsiteY3" fmla="*/ 1040552 h 1040552"/>
              <a:gd name="connsiteX0" fmla="*/ 0 w 2595375"/>
              <a:gd name="connsiteY0" fmla="*/ 772297 h 1176904"/>
              <a:gd name="connsiteX1" fmla="*/ 4575 w 2595375"/>
              <a:gd name="connsiteY1" fmla="*/ 0 h 1176904"/>
              <a:gd name="connsiteX2" fmla="*/ 2595375 w 2595375"/>
              <a:gd name="connsiteY2" fmla="*/ 0 h 1176904"/>
              <a:gd name="connsiteX3" fmla="*/ 2595375 w 2595375"/>
              <a:gd name="connsiteY3" fmla="*/ 1176904 h 1176904"/>
              <a:gd name="connsiteX0" fmla="*/ 0 w 2595375"/>
              <a:gd name="connsiteY0" fmla="*/ 581403 h 1176904"/>
              <a:gd name="connsiteX1" fmla="*/ 4575 w 2595375"/>
              <a:gd name="connsiteY1" fmla="*/ 0 h 1176904"/>
              <a:gd name="connsiteX2" fmla="*/ 2595375 w 2595375"/>
              <a:gd name="connsiteY2" fmla="*/ 0 h 1176904"/>
              <a:gd name="connsiteX3" fmla="*/ 2595375 w 2595375"/>
              <a:gd name="connsiteY3" fmla="*/ 1176904 h 1176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5375" h="1176904">
                <a:moveTo>
                  <a:pt x="0" y="581403"/>
                </a:moveTo>
                <a:lnTo>
                  <a:pt x="4575" y="0"/>
                </a:lnTo>
                <a:lnTo>
                  <a:pt x="2595375" y="0"/>
                </a:lnTo>
                <a:lnTo>
                  <a:pt x="2595375" y="1176904"/>
                </a:lnTo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B050"/>
                </a:solidFill>
              </a:ln>
              <a:noFill/>
            </a:endParaRPr>
          </a:p>
        </p:txBody>
      </p:sp>
      <p:sp>
        <p:nvSpPr>
          <p:cNvPr id="63" name="Rectangle 61"/>
          <p:cNvSpPr/>
          <p:nvPr/>
        </p:nvSpPr>
        <p:spPr>
          <a:xfrm flipH="1">
            <a:off x="4800600" y="793864"/>
            <a:ext cx="2518720" cy="711036"/>
          </a:xfrm>
          <a:custGeom>
            <a:avLst/>
            <a:gdLst>
              <a:gd name="connsiteX0" fmla="*/ 0 w 2590800"/>
              <a:gd name="connsiteY0" fmla="*/ 0 h 1040552"/>
              <a:gd name="connsiteX1" fmla="*/ 2590800 w 2590800"/>
              <a:gd name="connsiteY1" fmla="*/ 0 h 1040552"/>
              <a:gd name="connsiteX2" fmla="*/ 2590800 w 2590800"/>
              <a:gd name="connsiteY2" fmla="*/ 1040552 h 1040552"/>
              <a:gd name="connsiteX3" fmla="*/ 0 w 2590800"/>
              <a:gd name="connsiteY3" fmla="*/ 1040552 h 1040552"/>
              <a:gd name="connsiteX4" fmla="*/ 0 w 2590800"/>
              <a:gd name="connsiteY4" fmla="*/ 0 h 1040552"/>
              <a:gd name="connsiteX0" fmla="*/ 12357 w 2603157"/>
              <a:gd name="connsiteY0" fmla="*/ 0 h 1040552"/>
              <a:gd name="connsiteX1" fmla="*/ 2603157 w 2603157"/>
              <a:gd name="connsiteY1" fmla="*/ 0 h 1040552"/>
              <a:gd name="connsiteX2" fmla="*/ 2603157 w 2603157"/>
              <a:gd name="connsiteY2" fmla="*/ 1040552 h 1040552"/>
              <a:gd name="connsiteX3" fmla="*/ 12357 w 2603157"/>
              <a:gd name="connsiteY3" fmla="*/ 1040552 h 1040552"/>
              <a:gd name="connsiteX4" fmla="*/ 0 w 2603157"/>
              <a:gd name="connsiteY4" fmla="*/ 1027670 h 1040552"/>
              <a:gd name="connsiteX5" fmla="*/ 12357 w 2603157"/>
              <a:gd name="connsiteY5" fmla="*/ 0 h 1040552"/>
              <a:gd name="connsiteX0" fmla="*/ 12357 w 2603157"/>
              <a:gd name="connsiteY0" fmla="*/ 0 h 1131168"/>
              <a:gd name="connsiteX1" fmla="*/ 2603157 w 2603157"/>
              <a:gd name="connsiteY1" fmla="*/ 0 h 1131168"/>
              <a:gd name="connsiteX2" fmla="*/ 2603157 w 2603157"/>
              <a:gd name="connsiteY2" fmla="*/ 1040552 h 1131168"/>
              <a:gd name="connsiteX3" fmla="*/ 61784 w 2603157"/>
              <a:gd name="connsiteY3" fmla="*/ 1131168 h 1131168"/>
              <a:gd name="connsiteX4" fmla="*/ 0 w 2603157"/>
              <a:gd name="connsiteY4" fmla="*/ 1027670 h 1131168"/>
              <a:gd name="connsiteX5" fmla="*/ 12357 w 2603157"/>
              <a:gd name="connsiteY5" fmla="*/ 0 h 1131168"/>
              <a:gd name="connsiteX0" fmla="*/ 0 w 2603157"/>
              <a:gd name="connsiteY0" fmla="*/ 1027670 h 1131168"/>
              <a:gd name="connsiteX1" fmla="*/ 12357 w 2603157"/>
              <a:gd name="connsiteY1" fmla="*/ 0 h 1131168"/>
              <a:gd name="connsiteX2" fmla="*/ 2603157 w 2603157"/>
              <a:gd name="connsiteY2" fmla="*/ 0 h 1131168"/>
              <a:gd name="connsiteX3" fmla="*/ 2603157 w 2603157"/>
              <a:gd name="connsiteY3" fmla="*/ 1040552 h 1131168"/>
              <a:gd name="connsiteX4" fmla="*/ 61784 w 2603157"/>
              <a:gd name="connsiteY4" fmla="*/ 1131168 h 1131168"/>
              <a:gd name="connsiteX5" fmla="*/ 91440 w 2603157"/>
              <a:gd name="connsiteY5" fmla="*/ 1119110 h 1131168"/>
              <a:gd name="connsiteX0" fmla="*/ 0 w 2603157"/>
              <a:gd name="connsiteY0" fmla="*/ 1027670 h 1292104"/>
              <a:gd name="connsiteX1" fmla="*/ 12357 w 2603157"/>
              <a:gd name="connsiteY1" fmla="*/ 0 h 1292104"/>
              <a:gd name="connsiteX2" fmla="*/ 2603157 w 2603157"/>
              <a:gd name="connsiteY2" fmla="*/ 0 h 1292104"/>
              <a:gd name="connsiteX3" fmla="*/ 2603157 w 2603157"/>
              <a:gd name="connsiteY3" fmla="*/ 1040552 h 1292104"/>
              <a:gd name="connsiteX4" fmla="*/ 61784 w 2603157"/>
              <a:gd name="connsiteY4" fmla="*/ 1131168 h 1292104"/>
              <a:gd name="connsiteX5" fmla="*/ 733992 w 2603157"/>
              <a:gd name="connsiteY5" fmla="*/ 1292104 h 1292104"/>
              <a:gd name="connsiteX0" fmla="*/ 0 w 2603157"/>
              <a:gd name="connsiteY0" fmla="*/ 1027670 h 1292104"/>
              <a:gd name="connsiteX1" fmla="*/ 12357 w 2603157"/>
              <a:gd name="connsiteY1" fmla="*/ 0 h 1292104"/>
              <a:gd name="connsiteX2" fmla="*/ 2603157 w 2603157"/>
              <a:gd name="connsiteY2" fmla="*/ 0 h 1292104"/>
              <a:gd name="connsiteX3" fmla="*/ 2603157 w 2603157"/>
              <a:gd name="connsiteY3" fmla="*/ 1040552 h 1292104"/>
              <a:gd name="connsiteX4" fmla="*/ 733992 w 2603157"/>
              <a:gd name="connsiteY4" fmla="*/ 1292104 h 1292104"/>
              <a:gd name="connsiteX0" fmla="*/ 0 w 2603157"/>
              <a:gd name="connsiteY0" fmla="*/ 1027670 h 1040552"/>
              <a:gd name="connsiteX1" fmla="*/ 12357 w 2603157"/>
              <a:gd name="connsiteY1" fmla="*/ 0 h 1040552"/>
              <a:gd name="connsiteX2" fmla="*/ 2603157 w 2603157"/>
              <a:gd name="connsiteY2" fmla="*/ 0 h 1040552"/>
              <a:gd name="connsiteX3" fmla="*/ 2603157 w 2603157"/>
              <a:gd name="connsiteY3" fmla="*/ 1040552 h 1040552"/>
              <a:gd name="connsiteX0" fmla="*/ 0 w 2595375"/>
              <a:gd name="connsiteY0" fmla="*/ 772297 h 1040552"/>
              <a:gd name="connsiteX1" fmla="*/ 4575 w 2595375"/>
              <a:gd name="connsiteY1" fmla="*/ 0 h 1040552"/>
              <a:gd name="connsiteX2" fmla="*/ 2595375 w 2595375"/>
              <a:gd name="connsiteY2" fmla="*/ 0 h 1040552"/>
              <a:gd name="connsiteX3" fmla="*/ 2595375 w 2595375"/>
              <a:gd name="connsiteY3" fmla="*/ 1040552 h 1040552"/>
              <a:gd name="connsiteX0" fmla="*/ 0 w 2595375"/>
              <a:gd name="connsiteY0" fmla="*/ 772297 h 1176904"/>
              <a:gd name="connsiteX1" fmla="*/ 4575 w 2595375"/>
              <a:gd name="connsiteY1" fmla="*/ 0 h 1176904"/>
              <a:gd name="connsiteX2" fmla="*/ 2595375 w 2595375"/>
              <a:gd name="connsiteY2" fmla="*/ 0 h 1176904"/>
              <a:gd name="connsiteX3" fmla="*/ 2595375 w 2595375"/>
              <a:gd name="connsiteY3" fmla="*/ 1176904 h 1176904"/>
              <a:gd name="connsiteX0" fmla="*/ 0 w 2595375"/>
              <a:gd name="connsiteY0" fmla="*/ 581403 h 1176904"/>
              <a:gd name="connsiteX1" fmla="*/ 4575 w 2595375"/>
              <a:gd name="connsiteY1" fmla="*/ 0 h 1176904"/>
              <a:gd name="connsiteX2" fmla="*/ 2595375 w 2595375"/>
              <a:gd name="connsiteY2" fmla="*/ 0 h 1176904"/>
              <a:gd name="connsiteX3" fmla="*/ 2595375 w 2595375"/>
              <a:gd name="connsiteY3" fmla="*/ 1176904 h 1176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5375" h="1176904">
                <a:moveTo>
                  <a:pt x="0" y="581403"/>
                </a:moveTo>
                <a:lnTo>
                  <a:pt x="4575" y="0"/>
                </a:lnTo>
                <a:lnTo>
                  <a:pt x="2595375" y="0"/>
                </a:lnTo>
                <a:lnTo>
                  <a:pt x="2595375" y="1176904"/>
                </a:lnTo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B050"/>
                </a:solidFill>
              </a:ln>
              <a:noFill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4570970" y="4164752"/>
            <a:ext cx="0" cy="44226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/>
          <p:cNvGrpSpPr/>
          <p:nvPr/>
        </p:nvGrpSpPr>
        <p:grpSpPr>
          <a:xfrm>
            <a:off x="6440959" y="1056038"/>
            <a:ext cx="2514600" cy="2022388"/>
            <a:chOff x="6440959" y="1056038"/>
            <a:chExt cx="2514600" cy="2022388"/>
          </a:xfrm>
        </p:grpSpPr>
        <p:sp>
          <p:nvSpPr>
            <p:cNvPr id="19" name="Rectangle 18"/>
            <p:cNvSpPr/>
            <p:nvPr/>
          </p:nvSpPr>
          <p:spPr>
            <a:xfrm>
              <a:off x="6440959" y="1056038"/>
              <a:ext cx="2514600" cy="2022388"/>
            </a:xfrm>
            <a:prstGeom prst="rect">
              <a:avLst/>
            </a:prstGeom>
            <a:solidFill>
              <a:srgbClr val="639D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6440959" y="1493128"/>
              <a:ext cx="2514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6410067" y="3735266"/>
            <a:ext cx="2545492" cy="2414580"/>
            <a:chOff x="6410067" y="3735266"/>
            <a:chExt cx="2545492" cy="2414580"/>
          </a:xfrm>
        </p:grpSpPr>
        <p:sp>
          <p:nvSpPr>
            <p:cNvPr id="8" name="Rectangle 7"/>
            <p:cNvSpPr/>
            <p:nvPr/>
          </p:nvSpPr>
          <p:spPr>
            <a:xfrm>
              <a:off x="6410067" y="3735266"/>
              <a:ext cx="2514600" cy="2414580"/>
            </a:xfrm>
            <a:prstGeom prst="rect">
              <a:avLst/>
            </a:prstGeom>
            <a:solidFill>
              <a:srgbClr val="639D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6440959" y="4495800"/>
              <a:ext cx="2514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261551" y="1056038"/>
            <a:ext cx="2516660" cy="2022388"/>
            <a:chOff x="261551" y="1056038"/>
            <a:chExt cx="2516660" cy="2022388"/>
          </a:xfrm>
        </p:grpSpPr>
        <p:sp>
          <p:nvSpPr>
            <p:cNvPr id="17" name="Rectangle 16"/>
            <p:cNvSpPr/>
            <p:nvPr/>
          </p:nvSpPr>
          <p:spPr>
            <a:xfrm>
              <a:off x="261551" y="1056038"/>
              <a:ext cx="2514600" cy="2022388"/>
            </a:xfrm>
            <a:prstGeom prst="rect">
              <a:avLst/>
            </a:prstGeom>
            <a:solidFill>
              <a:srgbClr val="639D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263611" y="1421552"/>
              <a:ext cx="2514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261551" y="3735266"/>
            <a:ext cx="2516660" cy="2414580"/>
            <a:chOff x="261551" y="3735266"/>
            <a:chExt cx="2516660" cy="2414580"/>
          </a:xfrm>
        </p:grpSpPr>
        <p:sp>
          <p:nvSpPr>
            <p:cNvPr id="18" name="Rectangle 17"/>
            <p:cNvSpPr/>
            <p:nvPr/>
          </p:nvSpPr>
          <p:spPr>
            <a:xfrm>
              <a:off x="261551" y="3735266"/>
              <a:ext cx="2514600" cy="2414580"/>
            </a:xfrm>
            <a:prstGeom prst="rect">
              <a:avLst/>
            </a:prstGeom>
            <a:solidFill>
              <a:srgbClr val="639D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263611" y="4139534"/>
              <a:ext cx="2514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3313670" y="4607012"/>
            <a:ext cx="2520521" cy="2022388"/>
            <a:chOff x="3313670" y="4607012"/>
            <a:chExt cx="2520521" cy="2022388"/>
          </a:xfrm>
        </p:grpSpPr>
        <p:sp>
          <p:nvSpPr>
            <p:cNvPr id="20" name="Rectangle 19"/>
            <p:cNvSpPr/>
            <p:nvPr/>
          </p:nvSpPr>
          <p:spPr>
            <a:xfrm>
              <a:off x="3319591" y="4607012"/>
              <a:ext cx="2514600" cy="2022388"/>
            </a:xfrm>
            <a:prstGeom prst="rect">
              <a:avLst/>
            </a:prstGeom>
            <a:solidFill>
              <a:srgbClr val="639D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3313670" y="5029200"/>
              <a:ext cx="2514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446902" y="3814487"/>
            <a:ext cx="19050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>
                <a:solidFill>
                  <a:srgbClr val="C00000"/>
                </a:solidFill>
              </a:rPr>
              <a:t>UC </a:t>
            </a:r>
            <a:r>
              <a:rPr lang="en-US" sz="1600" b="1" dirty="0" smtClean="0">
                <a:solidFill>
                  <a:srgbClr val="C00000"/>
                </a:solidFill>
              </a:rPr>
              <a:t>Davis</a:t>
            </a:r>
            <a:endParaRPr lang="en-US" sz="1600" dirty="0">
              <a:solidFill>
                <a:srgbClr val="C00000"/>
              </a:solidFill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100" b="1" dirty="0">
                <a:solidFill>
                  <a:schemeClr val="bg1"/>
                </a:solidFill>
              </a:rPr>
              <a:t>Design the Index insurance product itself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100" b="1" dirty="0">
                <a:solidFill>
                  <a:schemeClr val="bg1"/>
                </a:solidFill>
              </a:rPr>
              <a:t>Provide intellectual and scientific leadership and rigor based on global experiences </a:t>
            </a: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40983" y="4724400"/>
            <a:ext cx="223399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>
                <a:solidFill>
                  <a:srgbClr val="C00000"/>
                </a:solidFill>
              </a:rPr>
              <a:t>Seed Companies: </a:t>
            </a:r>
            <a:endParaRPr lang="en-US" sz="1600" dirty="0">
              <a:solidFill>
                <a:srgbClr val="C00000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100" b="1" dirty="0" smtClean="0">
                <a:solidFill>
                  <a:schemeClr val="bg1"/>
                </a:solidFill>
              </a:rPr>
              <a:t>Providing the seeds and insurance option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100" b="1" dirty="0" smtClean="0">
                <a:solidFill>
                  <a:schemeClr val="bg1"/>
                </a:solidFill>
              </a:rPr>
              <a:t>Providing the distribution channels and contracts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100" b="1" dirty="0" smtClean="0">
                <a:solidFill>
                  <a:schemeClr val="bg1"/>
                </a:solidFill>
              </a:rPr>
              <a:t>Collecting premiums and passing on to UAP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100" b="1" dirty="0" smtClean="0">
                <a:solidFill>
                  <a:schemeClr val="bg1"/>
                </a:solidFill>
              </a:rPr>
              <a:t>Passing on payouts to farmers</a:t>
            </a:r>
          </a:p>
          <a:p>
            <a:endParaRPr lang="en-US" sz="1200" b="1" dirty="0">
              <a:solidFill>
                <a:schemeClr val="bg1"/>
              </a:solidFill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3124200" y="1421552"/>
            <a:ext cx="2968710" cy="2743200"/>
            <a:chOff x="3124200" y="1421552"/>
            <a:chExt cx="2743200" cy="2743200"/>
          </a:xfrm>
        </p:grpSpPr>
        <p:sp>
          <p:nvSpPr>
            <p:cNvPr id="10" name="Oval 9"/>
            <p:cNvSpPr/>
            <p:nvPr/>
          </p:nvSpPr>
          <p:spPr>
            <a:xfrm>
              <a:off x="3124200" y="1421552"/>
              <a:ext cx="2743200" cy="27432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3203489" y="1500841"/>
              <a:ext cx="2584622" cy="2584622"/>
            </a:xfrm>
            <a:prstGeom prst="ellipse">
              <a:avLst/>
            </a:prstGeom>
            <a:solidFill>
              <a:srgbClr val="639D4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233866" y="2254099"/>
            <a:ext cx="2552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What were the roles of the public and private </a:t>
            </a:r>
            <a:r>
              <a:rPr lang="en-US" sz="2000" b="1" dirty="0" smtClean="0">
                <a:solidFill>
                  <a:srgbClr val="C00000"/>
                </a:solidFill>
              </a:rPr>
              <a:t>entities in the project?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6902" y="1149382"/>
            <a:ext cx="198120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>
                <a:solidFill>
                  <a:srgbClr val="C00000"/>
                </a:solidFill>
              </a:rPr>
              <a:t>CIMMYT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100" b="1" dirty="0">
                <a:solidFill>
                  <a:schemeClr val="bg1"/>
                </a:solidFill>
              </a:rPr>
              <a:t>Facilitate seed company partnerships based on longstanding relationships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100" b="1" dirty="0">
                <a:solidFill>
                  <a:schemeClr val="bg1"/>
                </a:solidFill>
              </a:rPr>
              <a:t>Prepare farmers educational materials on drought tolerant (DT) seeds and their value proposition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100" b="1" dirty="0">
                <a:solidFill>
                  <a:schemeClr val="bg1"/>
                </a:solidFill>
              </a:rPr>
              <a:t>Supervise execution of project activities</a:t>
            </a:r>
          </a:p>
          <a:p>
            <a:endParaRPr lang="en-US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6613954" y="1197763"/>
            <a:ext cx="1828800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>
                <a:solidFill>
                  <a:srgbClr val="C00000"/>
                </a:solidFill>
              </a:rPr>
              <a:t>UAP: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100" b="1" dirty="0">
                <a:solidFill>
                  <a:schemeClr val="bg1"/>
                </a:solidFill>
              </a:rPr>
              <a:t>Developing the contracts with seed companies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100" b="1" dirty="0">
                <a:solidFill>
                  <a:schemeClr val="bg1"/>
                </a:solidFill>
              </a:rPr>
              <a:t>engaging a reinsurer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100" b="1" dirty="0">
                <a:solidFill>
                  <a:schemeClr val="bg1"/>
                </a:solidFill>
              </a:rPr>
              <a:t>passing on payouts to seed companies for onward transmission to farmers</a:t>
            </a:r>
          </a:p>
          <a:p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96181" y="3654272"/>
            <a:ext cx="2500184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b="1" dirty="0">
                <a:solidFill>
                  <a:srgbClr val="C00000"/>
                </a:solidFill>
              </a:rPr>
              <a:t>TARI and Ministry of Agriculture (DAICOs) and Local </a:t>
            </a:r>
            <a:r>
              <a:rPr lang="en-US" sz="1600" b="1" dirty="0" smtClean="0">
                <a:solidFill>
                  <a:srgbClr val="C00000"/>
                </a:solidFill>
              </a:rPr>
              <a:t>Administration</a:t>
            </a:r>
            <a:endParaRPr lang="en-US" sz="1600" b="1" dirty="0">
              <a:solidFill>
                <a:srgbClr val="C00000"/>
              </a:solidFill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100" b="1" dirty="0">
                <a:solidFill>
                  <a:schemeClr val="bg1"/>
                </a:solidFill>
              </a:rPr>
              <a:t>Coordination and implementation of field data collection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100" b="1" dirty="0">
                <a:solidFill>
                  <a:schemeClr val="bg1"/>
                </a:solidFill>
              </a:rPr>
              <a:t>Monitoring and Evaluation of field activities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100" b="1" dirty="0">
                <a:solidFill>
                  <a:schemeClr val="bg1"/>
                </a:solidFill>
              </a:rPr>
              <a:t>Data management and collation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100" b="1" dirty="0">
                <a:solidFill>
                  <a:schemeClr val="bg1"/>
                </a:solidFill>
              </a:rPr>
              <a:t>Participate in and facilitate training of village retailers on DT-II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100" b="1" dirty="0">
                <a:solidFill>
                  <a:schemeClr val="bg1"/>
                </a:solidFill>
              </a:rPr>
              <a:t>Local administration: manage researcher-community relations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72200"/>
            <a:ext cx="2667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7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07155"/>
            <a:ext cx="8229600" cy="845345"/>
          </a:xfrm>
        </p:spPr>
        <p:txBody>
          <a:bodyPr>
            <a:normAutofit/>
          </a:bodyPr>
          <a:lstStyle/>
          <a:p>
            <a:r>
              <a:rPr lang="en-US" sz="3200" dirty="0"/>
              <a:t>Stumbling Blocks</a:t>
            </a:r>
            <a:endParaRPr lang="en-US" sz="3600" dirty="0">
              <a:solidFill>
                <a:srgbClr val="7BC142"/>
              </a:solidFill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4741" y="952500"/>
            <a:ext cx="8229600" cy="5334000"/>
          </a:xfrm>
        </p:spPr>
        <p:txBody>
          <a:bodyPr>
            <a:noAutofit/>
          </a:bodyPr>
          <a:lstStyle/>
          <a:p>
            <a:pPr lvl="0"/>
            <a:r>
              <a:rPr lang="en-US" sz="2400" dirty="0"/>
              <a:t>Fidelity to scientific rigor in field execution, </a:t>
            </a:r>
          </a:p>
          <a:p>
            <a:pPr lvl="1"/>
            <a:r>
              <a:rPr lang="en-US" sz="2000" dirty="0"/>
              <a:t>to generate robust and actionable evidence</a:t>
            </a:r>
          </a:p>
          <a:p>
            <a:pPr lvl="1"/>
            <a:endParaRPr lang="en-US" sz="2000" dirty="0"/>
          </a:p>
          <a:p>
            <a:r>
              <a:rPr lang="en-US" sz="2400" dirty="0"/>
              <a:t>Capacity gaps in </a:t>
            </a:r>
            <a:r>
              <a:rPr lang="en-US" sz="2400" dirty="0" smtClean="0"/>
              <a:t>logistics</a:t>
            </a:r>
            <a:endParaRPr lang="en-US" sz="2400" dirty="0"/>
          </a:p>
          <a:p>
            <a:endParaRPr lang="en-US" sz="2400" dirty="0"/>
          </a:p>
          <a:p>
            <a:pPr lvl="0"/>
            <a:r>
              <a:rPr lang="en-US" sz="2400" dirty="0"/>
              <a:t>Supply chain weaknesses: timely delivery</a:t>
            </a:r>
          </a:p>
          <a:p>
            <a:pPr lvl="0"/>
            <a:endParaRPr lang="en-US" sz="2400" dirty="0"/>
          </a:p>
          <a:p>
            <a:pPr lvl="0"/>
            <a:r>
              <a:rPr lang="en-US" sz="2400" dirty="0"/>
              <a:t>Business case for private sector players in a research </a:t>
            </a:r>
            <a:r>
              <a:rPr lang="en-US" sz="2400" dirty="0" smtClean="0"/>
              <a:t>activity</a:t>
            </a:r>
            <a:endParaRPr lang="en-US" sz="2400" dirty="0"/>
          </a:p>
          <a:p>
            <a:pPr lvl="0"/>
            <a:endParaRPr lang="en-US" sz="2400" dirty="0"/>
          </a:p>
          <a:p>
            <a:pPr lvl="0"/>
            <a:r>
              <a:rPr lang="en-US" sz="2400" dirty="0"/>
              <a:t>Farmer and community understanding of DT-II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1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72200"/>
            <a:ext cx="2667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67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07155"/>
            <a:ext cx="8229600" cy="654845"/>
          </a:xfrm>
        </p:spPr>
        <p:txBody>
          <a:bodyPr>
            <a:noAutofit/>
          </a:bodyPr>
          <a:lstStyle/>
          <a:p>
            <a:r>
              <a:rPr lang="en-US" sz="2400" i="1" dirty="0"/>
              <a:t>Lessons from Implementation of DT-II Project in Tanzania</a:t>
            </a:r>
            <a:endParaRPr lang="en-US" sz="2400" dirty="0">
              <a:solidFill>
                <a:srgbClr val="7BC142"/>
              </a:solidFill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14952" y="990600"/>
            <a:ext cx="8229600" cy="5334000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1800" dirty="0"/>
              <a:t>Getting </a:t>
            </a:r>
            <a:r>
              <a:rPr lang="en-US" sz="1800" b="1" dirty="0"/>
              <a:t>the right mix of partnerships </a:t>
            </a:r>
            <a:r>
              <a:rPr lang="en-US" sz="1800" dirty="0"/>
              <a:t>is a must: align incentives for </a:t>
            </a:r>
            <a:r>
              <a:rPr lang="en-US" sz="1800" dirty="0" smtClean="0"/>
              <a:t>all</a:t>
            </a:r>
          </a:p>
          <a:p>
            <a:pPr marL="514350" lvl="0" indent="-514350">
              <a:buFont typeface="+mj-lt"/>
              <a:buAutoNum type="arabicPeriod"/>
            </a:pPr>
            <a:endParaRPr lang="en-US" sz="1800" dirty="0"/>
          </a:p>
          <a:p>
            <a:pPr marL="514350" lvl="0" indent="-514350">
              <a:buFont typeface="+mj-lt"/>
              <a:buAutoNum type="arabicPeriod"/>
            </a:pPr>
            <a:r>
              <a:rPr lang="en-US" sz="1800" b="1" dirty="0" smtClean="0"/>
              <a:t>Start </a:t>
            </a:r>
            <a:r>
              <a:rPr lang="en-US" sz="1800" b="1" dirty="0"/>
              <a:t>small: </a:t>
            </a:r>
            <a:r>
              <a:rPr lang="en-US" sz="1800" dirty="0"/>
              <a:t>due to supply chain challenges</a:t>
            </a:r>
          </a:p>
          <a:p>
            <a:pPr marL="514350" indent="-514350">
              <a:buFont typeface="+mj-lt"/>
              <a:buAutoNum type="arabicPeriod"/>
            </a:pPr>
            <a:endParaRPr lang="en-US" sz="1800" dirty="0"/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Allow </a:t>
            </a:r>
            <a:r>
              <a:rPr lang="en-US" sz="1800" b="1" dirty="0"/>
              <a:t>unhindered research and development</a:t>
            </a:r>
          </a:p>
          <a:p>
            <a:pPr marL="457200" lvl="1" indent="0">
              <a:buNone/>
            </a:pPr>
            <a:r>
              <a:rPr lang="en-US" sz="1800" dirty="0" smtClean="0"/>
              <a:t>-Only </a:t>
            </a:r>
            <a:r>
              <a:rPr lang="en-US" sz="1800" dirty="0"/>
              <a:t>the usual human subjects (research ethics) safeguards</a:t>
            </a:r>
          </a:p>
          <a:p>
            <a:pPr marL="457200" lvl="1" indent="0">
              <a:buNone/>
            </a:pPr>
            <a:r>
              <a:rPr lang="en-US" sz="1800" dirty="0" smtClean="0"/>
              <a:t>-Allow </a:t>
            </a:r>
            <a:r>
              <a:rPr lang="en-US" sz="1800" dirty="0"/>
              <a:t>for extensive prototyping, iteration</a:t>
            </a:r>
          </a:p>
          <a:p>
            <a:pPr marL="914400" lvl="1" indent="-457200">
              <a:buFont typeface="+mj-lt"/>
              <a:buAutoNum type="arabicPeriod"/>
            </a:pPr>
            <a:endParaRPr lang="en-US" sz="1800" dirty="0"/>
          </a:p>
          <a:p>
            <a:pPr marL="514350" lvl="0" indent="-514350">
              <a:buFont typeface="+mj-lt"/>
              <a:buAutoNum type="arabicPeriod"/>
            </a:pPr>
            <a:r>
              <a:rPr lang="en-US" sz="1800" dirty="0" smtClean="0"/>
              <a:t>At </a:t>
            </a:r>
            <a:r>
              <a:rPr lang="en-US" sz="1800" dirty="0"/>
              <a:t>a minimum: Involve </a:t>
            </a:r>
            <a:r>
              <a:rPr lang="en-US" sz="1800" b="1" dirty="0"/>
              <a:t>Research</a:t>
            </a:r>
            <a:r>
              <a:rPr lang="en-US" sz="1800" dirty="0"/>
              <a:t>, </a:t>
            </a:r>
            <a:r>
              <a:rPr lang="en-US" sz="1800" b="1" dirty="0"/>
              <a:t>Government</a:t>
            </a:r>
            <a:r>
              <a:rPr lang="en-US" sz="1800" dirty="0"/>
              <a:t>, </a:t>
            </a:r>
            <a:r>
              <a:rPr lang="en-US" sz="1800" b="1" dirty="0"/>
              <a:t>Insurance</a:t>
            </a:r>
            <a:r>
              <a:rPr lang="en-US" sz="1800" dirty="0"/>
              <a:t> and </a:t>
            </a:r>
            <a:r>
              <a:rPr lang="en-US" sz="1800" b="1" dirty="0"/>
              <a:t>Agribusiness</a:t>
            </a:r>
            <a:r>
              <a:rPr lang="en-US" sz="1800" dirty="0"/>
              <a:t> partners in the trial and error</a:t>
            </a:r>
          </a:p>
          <a:p>
            <a:pPr marL="514350" lvl="0" indent="-514350">
              <a:buFont typeface="+mj-lt"/>
              <a:buAutoNum type="arabicPeriod"/>
            </a:pPr>
            <a:endParaRPr lang="en-US" sz="1800" dirty="0"/>
          </a:p>
          <a:p>
            <a:pPr marL="514350" lvl="0" indent="-514350">
              <a:buFont typeface="+mj-lt"/>
              <a:buAutoNum type="arabicPeriod"/>
            </a:pPr>
            <a:r>
              <a:rPr lang="en-US" sz="1800" dirty="0"/>
              <a:t>Take </a:t>
            </a:r>
            <a:r>
              <a:rPr lang="en-US" sz="1800" b="1" dirty="0"/>
              <a:t>actions based on evidence </a:t>
            </a:r>
            <a:r>
              <a:rPr lang="en-US" sz="1800" dirty="0"/>
              <a:t>from research</a:t>
            </a:r>
          </a:p>
          <a:p>
            <a:pPr marL="514350" lvl="0" indent="-514350">
              <a:buFont typeface="+mj-lt"/>
              <a:buAutoNum type="arabicPeriod"/>
            </a:pPr>
            <a:endParaRPr lang="en-US" sz="1800" dirty="0"/>
          </a:p>
          <a:p>
            <a:pPr marL="514350" lvl="0" indent="-514350">
              <a:buFont typeface="+mj-lt"/>
              <a:buAutoNum type="arabicPeriod"/>
            </a:pPr>
            <a:r>
              <a:rPr lang="en-US" sz="1800" b="1" dirty="0"/>
              <a:t>Do not re-invent the wheel: </a:t>
            </a:r>
            <a:r>
              <a:rPr lang="en-US" sz="1800" dirty="0"/>
              <a:t>look to global experiences for lessons, do not start from scratch</a:t>
            </a:r>
          </a:p>
          <a:p>
            <a:endParaRPr lang="en-US" sz="1800" dirty="0"/>
          </a:p>
          <a:p>
            <a:pPr marL="0" indent="0">
              <a:buNone/>
            </a:pPr>
            <a:endParaRPr lang="en-US" sz="1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84232"/>
            <a:ext cx="2667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07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One">
  <a:themeElements>
    <a:clrScheme name="Color palete CIMMYT">
      <a:dk1>
        <a:sysClr val="windowText" lastClr="000000"/>
      </a:dk1>
      <a:lt1>
        <a:sysClr val="window" lastClr="FFFFFF"/>
      </a:lt1>
      <a:dk2>
        <a:srgbClr val="00B0F0"/>
      </a:dk2>
      <a:lt2>
        <a:srgbClr val="DC7610"/>
      </a:lt2>
      <a:accent1>
        <a:srgbClr val="7BC142"/>
      </a:accent1>
      <a:accent2>
        <a:srgbClr val="41542E"/>
      </a:accent2>
      <a:accent3>
        <a:srgbClr val="F2E6D7"/>
      </a:accent3>
      <a:accent4>
        <a:srgbClr val="4D4D4F"/>
      </a:accent4>
      <a:accent5>
        <a:srgbClr val="BCBEC0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<p:properties xmlns:p="http://schemas.microsoft.com/office/2006/metadata/properties" xmlns:xsi="http://www.w3.org/2001/XMLSchema-instance" xmlns:pc="http://schemas.microsoft.com/office/infopath/2007/PartnerControls"><documentManagement><Status xmlns="$ListId:Project Documents;">Draft</Status><Owner xmlns="$ListId:Project Documents;"><UserInfo><DisplayName></DisplayName><AccountId xsi:nil="true"></AccountId><AccountType/></UserInfo></Owner></documentManagement></p:properties>
</file>

<file path=customXml/item3.xml><?xml version="1.0" encoding="utf-8"?><ct:contentTypeSchema ct:_="" ma:_="" ma:contentTypeName="Project Site Document" ma:contentTypeID="0x0101005F85C127762F2843AB190D803C074DE8" ma:contentTypeVersion="" ma:contentTypeDescription="" ma:contentTypeScope="" ma:versionID="636da262a71ac9aef1472e941520c4ff" xmlns:ct="http://schemas.microsoft.com/office/2006/metadata/contentType" xmlns:ma="http://schemas.microsoft.com/office/2006/metadata/properties/metaAttributes">
<xsd:schema targetNamespace="http://schemas.microsoft.com/office/2006/metadata/properties" ma:root="true" ma:fieldsID="daa474a3ec3e3e07de189235d3c88b3e" ns2:_="" xmlns:xsd="http://www.w3.org/2001/XMLSchema" xmlns:xs="http://www.w3.org/2001/XMLSchema" xmlns:p="http://schemas.microsoft.com/office/2006/metadata/properties" xmlns:ns2="$ListId:Project Documents;">
<xsd:import namespace="$ListId:Project Documents;"/>
<xsd:element name="properties">
<xsd:complexType>
<xsd:sequence>
<xsd:element name="documentManagement">
<xsd:complexType>
<xsd:all>
<xsd:element ref="ns2:Owner" minOccurs="0"/>
<xsd:element ref="ns2:Status" minOccurs="0"/>
</xsd:all>
</xsd:complexType>
</xsd:element>
</xsd:sequence>
</xsd:complexType>
</xsd:element>
</xsd:schema>
<xsd:schema targetNamespace="$ListId:Project Documents;" elementFormDefault="qualified" xmlns:xsd="http://www.w3.org/2001/XMLSchema" xmlns:xs="http://www.w3.org/2001/XMLSchema" xmlns:dms="http://schemas.microsoft.com/office/2006/documentManagement/types" xmlns:pc="http://schemas.microsoft.com/office/infopath/2007/PartnerControls">
<xsd:import namespace="http://schemas.microsoft.com/office/2006/documentManagement/types"/>
<xsd:import namespace="http://schemas.microsoft.com/office/infopath/2007/PartnerControls"/>
<xsd:element name="Owner" ma:index="8" nillable="true" ma:displayName="Owner" ma:list="UserInfo" ma:internalName="Owner">
<xsd:complexType>
<xsd:complexContent>
<xsd:extension base="dms:User">
<xsd:sequence>
<xsd:element name="UserInfo" minOccurs="0" maxOccurs="unbounded">
<xsd:complexType>
<xsd:sequence>
<xsd:element name="DisplayName" type="xsd:string" minOccurs="0"/>
<xsd:element name="AccountId" type="dms:UserId" minOccurs="0" nillable="true"/>
<xsd:element name="AccountType" type="xsd:string" minOccurs="0"/>
</xsd:sequence>
</xsd:complexType>
</xsd:element>
</xsd:sequence>
</xsd:extension>
</xsd:complexContent>
</xsd:complexType>
</xsd:element>
<xsd:element name="Status" ma:index="9" nillable="true" ma:displayName="Status" ma:default="Draft" ma:internalName="Status">
<xsd:simpleType>
<xsd:restriction base="dms:Choice">
<xsd:enumeration value="Draft"/>
<xsd:enumeration value="Ready For Review"/>
<xsd:enumeration value="Final"/>
</xsd:restriction>
</xsd:simpleType>
</xsd:element>
</xsd:schema>
<xsd:schema targetNamespace="http://schemas.openxmlformats.org/package/2006/metadata/core-properties" elementFormDefault="qualified" attributeFormDefault="unqualified" blockDefault="#all"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>
<xsd:import namespace="http://purl.org/dc/elements/1.1/" schemaLocation="http://dublincore.org/schemas/xmls/qdc/2003/04/02/dc.xsd"/>
<xsd:import namespace="http://purl.org/dc/terms/" schemaLocation="http://dublincore.org/schemas/xmls/qdc/2003/04/02/dcterms.xsd"/>
<xsd:element name="coreProperties" type="CT_coreProperties"/>
<xsd:complexType name="CT_coreProperties">
<xsd:all>
<xsd:element ref="dc:creator" minOccurs="0" maxOccurs="1"/>
<xsd:element ref="dcterms:created" minOccurs="0" maxOccurs="1"/>
<xsd:element ref="dc:identifier" minOccurs="0" maxOccurs="1"/>
<xsd:element name="contentType" minOccurs="0" maxOccurs="1" type="xsd:string" ma:index="0" ma:displayName="Content Type"/>
<xsd:element ref="dc:title" minOccurs="0" maxOccurs="1" ma:index="4" ma:displayName="Title"/>
<xsd:element ref="dc:subject" minOccurs="0" maxOccurs="1"/>
<xsd:element ref="dc:description" minOccurs="0" maxOccurs="1"/>
<xsd:element name="keywords" minOccurs="0" maxOccurs="1" type="xsd:string"/>
<xsd:element ref="dc:language" minOccurs="0" maxOccurs="1"/>
<xsd:element name="category" minOccurs="0" maxOccurs="1" type="xsd:string"/>
<xsd:element name="version" minOccurs="0" maxOccurs="1" type="xsd:string"/>
<xsd:element name="revision" minOccurs="0" maxOccurs="1" type="xsd:string">
<xsd:annotation>
<xsd:documentation>
                        This value indicates the number of saves or revisions. The application is responsible for updating this value after each revision.
                    </xsd:documentation>
</xsd:annotation>
</xsd:element>
<xsd:element name="lastModifiedBy" minOccurs="0" maxOccurs="1" type="xsd:string"/>
<xsd:element ref="dcterms:modified" minOccurs="0" maxOccurs="1"/>
<xsd:element name="contentStatus" minOccurs="0" maxOccurs="1" type="xsd:string"/>
</xsd:all>
</xsd:complexType>
</xsd:schema>
<xs:schema targetNamespace="http://schemas.microsoft.com/office/infopath/2007/PartnerControls" elementFormDefault="qualified" attributeFormDefault="unqualified" xmlns:pc="http://schemas.microsoft.com/office/infopath/2007/PartnerControls" xmlns:xs="http://www.w3.org/2001/XMLSchema">
<xs:element name="Person">
<xs:complexType>
<xs:sequence>
<xs:element ref="pc:DisplayName" minOccurs="0"></xs:element>
<xs:element ref="pc:AccountId" minOccurs="0"></xs:element>
<xs:element ref="pc:AccountType" minOccurs="0"></xs:element>
</xs:sequence>
</xs:complexType>
</xs:element>
<xs:element name="DisplayName" type="xs:string"></xs:element>
<xs:element name="AccountId" type="xs:string"></xs:element>
<xs:element name="AccountType" type="xs:string"></xs:element>
<xs:element name="BDCAssociatedEntity">
<xs:complexType>
<xs:sequence>
<xs:element ref="pc:BDCEntity" minOccurs="0" maxOccurs="unbounded"></xs:element>
</xs:sequence>
<xs:attribute ref="pc:EntityNamespace"></xs:attribute>
<xs:attribute ref="pc:EntityName"></xs:attribute>
<xs:attribute ref="pc:SystemInstanceName"></xs:attribute>
<xs:attribute ref="pc:AssociationName"></xs:attribute>
</xs:complexType>
</xs:element>
<xs:attribute name="EntityNamespace" type="xs:string"></xs:attribute>
<xs:attribute name="EntityName" type="xs:string"></xs:attribute>
<xs:attribute name="SystemInstanceName" type="xs:string"></xs:attribute>
<xs:attribute name="AssociationName" type="xs:string"></xs:attribute>
<xs:element name="BDCEntity">
<xs:complexType>
<xs:sequence>
<xs:element ref="pc:EntityDisplayName" minOccurs="0"></xs:element>
<xs:element ref="pc:EntityInstanceReference" minOccurs="0"></xs:element>
<xs:element ref="pc:EntityId1" minOccurs="0"></xs:element>
<xs:element ref="pc:EntityId2" minOccurs="0"></xs:element>
<xs:element ref="pc:EntityId3" minOccurs="0"></xs:element>
<xs:element ref="pc:EntityId4" minOccurs="0"></xs:element>
<xs:element ref="pc:EntityId5" minOccurs="0"></xs:element>
</xs:sequence>
</xs:complexType>
</xs:element>
<xs:element name="EntityDisplayName" type="xs:string"></xs:element>
<xs:element name="EntityInstanceReference" type="xs:string"></xs:element>
<xs:element name="EntityId1" type="xs:string"></xs:element>
<xs:element name="EntityId2" type="xs:string"></xs:element>
<xs:element name="EntityId3" type="xs:string"></xs:element>
<xs:element name="EntityId4" type="xs:string"></xs:element>
<xs:element name="EntityId5" type="xs:string"></xs:element>
<xs:element name="Terms">
<xs:complexType>
<xs:sequence>
<xs:element ref="pc:TermInfo" minOccurs="0" maxOccurs="unbounded"></xs:element>
</xs:sequence>
</xs:complexType>
</xs:element>
<xs:element name="TermInfo">
<xs:complexType>
<xs:sequence>
<xs:element ref="pc:TermName" minOccurs="0"></xs:element>
<xs:element ref="pc:TermId" minOccurs="0"></xs:element>
</xs:sequence>
</xs:complexType>
</xs:element>
<xs:element name="TermName" type="xs:string"></xs:element>
<xs:element name="TermId" type="xs:string"></xs:element>
</xs:schema>
</ct:contentTypeSchema>
</file>

<file path=customXml/itemProps1.xml><?xml version="1.0" encoding="utf-8"?>
<ds:datastoreItem xmlns:ds="http://schemas.openxmlformats.org/officeDocument/2006/customXml" ds:itemID="{7C854B63-B362-4CD4-A228-B1FC8173C59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DFF16D-9B09-4045-8A97-6AD5D986E4B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$ListId:Project Documents;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EE3BCFB-E3AF-4D44-97BC-0698E0ED41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$ListId:Project Documents;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3174</TotalTime>
  <Words>641</Words>
  <Application>Microsoft Office PowerPoint</Application>
  <PresentationFormat>On-screen Show (4:3)</PresentationFormat>
  <Paragraphs>112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Palatino</vt:lpstr>
      <vt:lpstr>Times New Roman</vt:lpstr>
      <vt:lpstr>Master One</vt:lpstr>
      <vt:lpstr>Agricultural insurance in Tanzania: public and private sector roles and responsibilities </vt:lpstr>
      <vt:lpstr>Bundling Seed and Insurance Technologies for Food Security</vt:lpstr>
      <vt:lpstr>Bundling Seed and Insurance Technologies for Food Security</vt:lpstr>
      <vt:lpstr>The Process </vt:lpstr>
      <vt:lpstr>The Process </vt:lpstr>
      <vt:lpstr>Partnerships Involved</vt:lpstr>
      <vt:lpstr>PowerPoint Presentation</vt:lpstr>
      <vt:lpstr>Stumbling Blocks</vt:lpstr>
      <vt:lpstr>Lessons from Implementation of DT-II Project in Tanzania</vt:lpstr>
      <vt:lpstr>What is needed for scaling and mainstreaming of Index Insurance?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STORR, Samuel James (CIMMYT)</dc:creator>
  <cp:lastModifiedBy>Marenya, Paswel (CIMMYT)</cp:lastModifiedBy>
  <cp:revision>187</cp:revision>
  <dcterms:created xsi:type="dcterms:W3CDTF">2015-06-16T20:26:42Z</dcterms:created>
  <dcterms:modified xsi:type="dcterms:W3CDTF">2018-07-19T09:01:58Z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0x0101005F85C127762F2843AB190D803C074DE8</vt:lpwstr>
  </property>
</Properties>
</file>