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5"/>
  </p:notesMasterIdLst>
  <p:handoutMasterIdLst>
    <p:handoutMasterId r:id="rId26"/>
  </p:handoutMasterIdLst>
  <p:sldIdLst>
    <p:sldId id="279" r:id="rId2"/>
    <p:sldId id="278" r:id="rId3"/>
    <p:sldId id="257" r:id="rId4"/>
    <p:sldId id="263" r:id="rId5"/>
    <p:sldId id="258"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ul, Michal" initials="MM" lastIdx="12" clrIdx="0">
    <p:extLst/>
  </p:cmAuthor>
  <p:cmAuthor id="2" name="Emily Zimmerman" initials="" lastIdx="2" clrIdx="1"/>
  <p:cmAuthor id="3" name="LocUser" initials="L" lastIdx="15" clrIdx="2">
    <p:extLst/>
  </p:cmAuthor>
  <p:cmAuthor id="4" name="Agrotosh Mookerjee" initials="AM" lastIdx="14"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9E6"/>
    <a:srgbClr val="FFFFCC"/>
    <a:srgbClr val="2E75B6"/>
    <a:srgbClr val="4AA37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698" autoAdjust="0"/>
  </p:normalViewPr>
  <p:slideViewPr>
    <p:cSldViewPr snapToGrid="0" snapToObjects="1">
      <p:cViewPr varScale="1">
        <p:scale>
          <a:sx n="71" d="100"/>
          <a:sy n="71" d="100"/>
        </p:scale>
        <p:origin x="1536" y="4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104634-42C1-5949-BAE3-9D70DB8D8000}" type="datetimeFigureOut">
              <a:rPr lang="en-US" smtClean="0"/>
              <a:t>1/23/2018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8FCC91F-F6C7-484B-A5C7-7FEED90C861E}" type="slidenum">
              <a:rPr lang="en-US" smtClean="0"/>
              <a:t>‹#›</a:t>
            </a:fld>
            <a:endParaRPr lang="en-US"/>
          </a:p>
        </p:txBody>
      </p:sp>
    </p:spTree>
    <p:extLst>
      <p:ext uri="{BB962C8B-B14F-4D97-AF65-F5344CB8AC3E}">
        <p14:creationId xmlns:p14="http://schemas.microsoft.com/office/powerpoint/2010/main" val="3281443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4C2CBB-96FC-DA42-8DFA-46C35DBC7EC3}" type="datetimeFigureOut">
              <a:rPr lang="en-US" smtClean="0"/>
              <a:t>1/23/2018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2BF1E1-B2ED-0A4B-A777-2A57B516C248}" type="slidenum">
              <a:rPr lang="en-US" smtClean="0"/>
              <a:t>‹#›</a:t>
            </a:fld>
            <a:endParaRPr lang="en-US"/>
          </a:p>
        </p:txBody>
      </p:sp>
    </p:spTree>
    <p:extLst>
      <p:ext uri="{BB962C8B-B14F-4D97-AF65-F5344CB8AC3E}">
        <p14:creationId xmlns:p14="http://schemas.microsoft.com/office/powerpoint/2010/main" val="91943002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062BF1E1-B2ED-0A4B-A777-2A57B516C248}" type="slidenum">
              <a:rPr lang="en-US" smtClean="0"/>
              <a:t>1</a:t>
            </a:fld>
            <a:endParaRPr lang="en-US"/>
          </a:p>
        </p:txBody>
      </p:sp>
    </p:spTree>
    <p:extLst>
      <p:ext uri="{BB962C8B-B14F-4D97-AF65-F5344CB8AC3E}">
        <p14:creationId xmlns:p14="http://schemas.microsoft.com/office/powerpoint/2010/main" val="1806102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2BF1E1-B2ED-0A4B-A777-2A57B516C248}" type="slidenum">
              <a:rPr lang="en-US" smtClean="0"/>
              <a:t>7</a:t>
            </a:fld>
            <a:endParaRPr lang="en-US"/>
          </a:p>
        </p:txBody>
      </p:sp>
    </p:spTree>
    <p:extLst>
      <p:ext uri="{BB962C8B-B14F-4D97-AF65-F5344CB8AC3E}">
        <p14:creationId xmlns:p14="http://schemas.microsoft.com/office/powerpoint/2010/main" val="370125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457200" y="18288"/>
            <a:ext cx="2895600" cy="329184"/>
          </a:xfrm>
        </p:spPr>
        <p:txBody>
          <a:bodyPr/>
          <a:lstStyle/>
          <a:p>
            <a:fld id="{F3A7E948-A385-194F-A509-8797F49D95A9}" type="datetime2">
              <a:rPr lang="en-US" smtClean="0"/>
              <a:t>Tuesday, January 23, 2018</a:t>
            </a:fld>
            <a:endParaRPr lang="en-US"/>
          </a:p>
        </p:txBody>
      </p:sp>
      <p:sp>
        <p:nvSpPr>
          <p:cNvPr id="5" name="Footer Placeholder 4"/>
          <p:cNvSpPr>
            <a:spLocks noGrp="1"/>
          </p:cNvSpPr>
          <p:nvPr>
            <p:ph type="ftr" sz="quarter" idx="11"/>
          </p:nvPr>
        </p:nvSpPr>
        <p:spPr>
          <a:xfrm>
            <a:off x="3429000" y="18288"/>
            <a:ext cx="4114800" cy="329184"/>
          </a:xfrm>
        </p:spPr>
        <p:txBody>
          <a:bodyPr/>
          <a:lstStyle/>
          <a:p>
            <a:pPr algn="r"/>
            <a:endParaRPr lang="en-US" dirty="0"/>
          </a:p>
        </p:txBody>
      </p:sp>
      <p:sp>
        <p:nvSpPr>
          <p:cNvPr id="6" name="Slide Number Placeholder 5"/>
          <p:cNvSpPr>
            <a:spLocks noGrp="1"/>
          </p:cNvSpPr>
          <p:nvPr>
            <p:ph type="sldNum" sz="quarter" idx="12"/>
          </p:nvPr>
        </p:nvSpPr>
        <p:spPr>
          <a:xfrm>
            <a:off x="7620000" y="18288"/>
            <a:ext cx="1066800" cy="329184"/>
          </a:xfrm>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A3F36F-CCB2-0F43-93BA-2A590EBB30C5}" type="datetime2">
              <a:rPr lang="en-US" smtClean="0"/>
              <a:t>Tuesday, January 23,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746D0F-2EA3-1D45-94A2-9AE1567B3BC5}" type="datetime2">
              <a:rPr lang="en-US" smtClean="0"/>
              <a:t>Tuesday, January 23,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000"/>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9D84551-4C29-8547-84D1-A8C2806AAEBD}" type="datetime2">
              <a:rPr lang="en-US" smtClean="0"/>
              <a:t>Tuesday, January 23,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247755-C9C3-8440-ACC9-F8CA52BAE437}" type="datetime2">
              <a:rPr lang="en-US" smtClean="0"/>
              <a:t>Tuesday, January 23,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4411F3-E24B-0141-8CDC-95BEF87D0E3B}" type="datetime2">
              <a:rPr lang="en-US" smtClean="0"/>
              <a:t>Tuesday, January 23,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0A7216-AB27-4940-BD89-5E30DD6B6450}" type="datetime2">
              <a:rPr lang="en-US" smtClean="0"/>
              <a:t>Tuesday, January 23, 2018</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000"/>
            </a:lvl1pPr>
          </a:lstStyle>
          <a:p>
            <a:r>
              <a:rPr lang="en-US" dirty="0"/>
              <a:t>Click to edit Master title style</a:t>
            </a:r>
          </a:p>
        </p:txBody>
      </p:sp>
      <p:sp>
        <p:nvSpPr>
          <p:cNvPr id="3" name="Date Placeholder 2"/>
          <p:cNvSpPr>
            <a:spLocks noGrp="1"/>
          </p:cNvSpPr>
          <p:nvPr>
            <p:ph type="dt" sz="half" idx="10"/>
          </p:nvPr>
        </p:nvSpPr>
        <p:spPr/>
        <p:txBody>
          <a:bodyPr/>
          <a:lstStyle/>
          <a:p>
            <a:fld id="{8E87C475-1655-0848-9928-9BDF3B886199}" type="datetime2">
              <a:rPr lang="en-US" smtClean="0"/>
              <a:t>Tuesday, January 23, 2018</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42E4D2-BA73-A141-9F78-9FAA17795567}" type="datetime2">
              <a:rPr lang="en-US" smtClean="0"/>
              <a:t>Tuesday, January 23, 2018</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49CFF0-52DE-A04B-BECA-14EBCD207A8E}" type="datetime2">
              <a:rPr lang="en-US" smtClean="0"/>
              <a:t>Tuesday, January 23,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5B7EF4-5C65-E144-BD10-2448C81D69CD}" type="datetime2">
              <a:rPr lang="en-US" smtClean="0"/>
              <a:t>Tuesday, January 23,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4B957A0-BF91-1148-9D85-97841ED2D7E7}" type="datetime2">
              <a:rPr lang="en-US" smtClean="0"/>
              <a:t>Tuesday, January 23, 2018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r">
              <a:defRPr sz="1400" b="1">
                <a:solidFill>
                  <a:srgbClr val="FFFFFF"/>
                </a:solidFill>
              </a:defRPr>
            </a:lvl1pPr>
          </a:lstStyle>
          <a:p>
            <a:fld id="{9A78247B-E2EC-A240-A89C-55F9C460B7DF}" type="slidenum">
              <a:rPr lang="en-US" smtClean="0"/>
              <a:pPr/>
              <a:t>‹#›</a:t>
            </a:fld>
            <a:endParaRPr lang="en-US" dirty="0"/>
          </a:p>
        </p:txBody>
      </p:sp>
      <p:sp>
        <p:nvSpPr>
          <p:cNvPr id="13" name="Rectangle 12">
            <a:extLst>
              <a:ext uri="{FF2B5EF4-FFF2-40B4-BE49-F238E27FC236}">
                <a16:creationId xmlns:a16="http://schemas.microsoft.com/office/drawing/2014/main" id="{DD53AB34-C3B8-4797-B0CD-56BCAEE6AC98}"/>
              </a:ext>
            </a:extLst>
          </p:cNvPr>
          <p:cNvSpPr/>
          <p:nvPr userDrawn="1"/>
        </p:nvSpPr>
        <p:spPr>
          <a:xfrm>
            <a:off x="0" y="1"/>
            <a:ext cx="9144000" cy="457200"/>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15" name="Picture 14">
            <a:extLst>
              <a:ext uri="{FF2B5EF4-FFF2-40B4-BE49-F238E27FC236}">
                <a16:creationId xmlns:a16="http://schemas.microsoft.com/office/drawing/2014/main" id="{236BB588-53FD-4146-900F-2FD7EC95E43D}"/>
              </a:ext>
            </a:extLst>
          </p:cNvPr>
          <p:cNvPicPr/>
          <p:nvPr userDrawn="1"/>
        </p:nvPicPr>
        <p:blipFill rotWithShape="1">
          <a:blip r:embed="rId13" cstate="email">
            <a:extLst>
              <a:ext uri="{28A0092B-C50C-407E-A947-70E740481C1C}">
                <a14:useLocalDpi xmlns:a14="http://schemas.microsoft.com/office/drawing/2010/main" val="0"/>
              </a:ext>
            </a:extLst>
          </a:blip>
          <a:srcRect l="50771" t="-9908" r="39177" b="-1"/>
          <a:stretch/>
        </p:blipFill>
        <p:spPr bwMode="auto">
          <a:xfrm>
            <a:off x="4525301" y="6064416"/>
            <a:ext cx="725886" cy="650160"/>
          </a:xfrm>
          <a:prstGeom prst="rect">
            <a:avLst/>
          </a:prstGeom>
          <a:ln>
            <a:noFill/>
          </a:ln>
          <a:extLst>
            <a:ext uri="{53640926-AAD7-44D8-BBD7-CCE9431645EC}">
              <a14:shadowObscured xmlns:a14="http://schemas.microsoft.com/office/drawing/2010/main"/>
            </a:ext>
          </a:extLst>
        </p:spPr>
      </p:pic>
      <p:pic>
        <p:nvPicPr>
          <p:cNvPr id="16" name="Picture 15">
            <a:extLst>
              <a:ext uri="{FF2B5EF4-FFF2-40B4-BE49-F238E27FC236}">
                <a16:creationId xmlns:a16="http://schemas.microsoft.com/office/drawing/2014/main" id="{95A0B0B6-5DBC-4645-9A87-59BFE266FEA8}"/>
              </a:ext>
            </a:extLst>
          </p:cNvPr>
          <p:cNvPicPr/>
          <p:nvPr userDrawn="1"/>
        </p:nvPicPr>
        <p:blipFill rotWithShape="1">
          <a:blip r:embed="rId14" cstate="email">
            <a:extLst>
              <a:ext uri="{28A0092B-C50C-407E-A947-70E740481C1C}">
                <a14:useLocalDpi xmlns:a14="http://schemas.microsoft.com/office/drawing/2010/main" val="0"/>
              </a:ext>
            </a:extLst>
          </a:blip>
          <a:srcRect l="26884" r="49597"/>
          <a:stretch/>
        </p:blipFill>
        <p:spPr bwMode="auto">
          <a:xfrm>
            <a:off x="2568486" y="6149399"/>
            <a:ext cx="1587228" cy="552830"/>
          </a:xfrm>
          <a:prstGeom prst="rect">
            <a:avLst/>
          </a:prstGeom>
          <a:ln>
            <a:noFill/>
          </a:ln>
          <a:extLst>
            <a:ext uri="{53640926-AAD7-44D8-BBD7-CCE9431645EC}">
              <a14:shadowObscured xmlns:a14="http://schemas.microsoft.com/office/drawing/2010/main"/>
            </a:ext>
          </a:extLst>
        </p:spPr>
      </p:pic>
      <p:pic>
        <p:nvPicPr>
          <p:cNvPr id="18" name="Picture 17">
            <a:extLst>
              <a:ext uri="{FF2B5EF4-FFF2-40B4-BE49-F238E27FC236}">
                <a16:creationId xmlns:a16="http://schemas.microsoft.com/office/drawing/2014/main" id="{8CABA97D-74EE-45D0-87E3-6DEC2DCE804C}"/>
              </a:ext>
            </a:extLst>
          </p:cNvPr>
          <p:cNvPicPr/>
          <p:nvPr userDrawn="1"/>
        </p:nvPicPr>
        <p:blipFill rotWithShape="1">
          <a:blip r:embed="rId15" cstate="email">
            <a:extLst>
              <a:ext uri="{28A0092B-C50C-407E-A947-70E740481C1C}">
                <a14:useLocalDpi xmlns:a14="http://schemas.microsoft.com/office/drawing/2010/main" val="0"/>
              </a:ext>
            </a:extLst>
          </a:blip>
          <a:srcRect l="61321" r="1654"/>
          <a:stretch/>
        </p:blipFill>
        <p:spPr bwMode="auto">
          <a:xfrm>
            <a:off x="5671891" y="6060481"/>
            <a:ext cx="3138025" cy="694295"/>
          </a:xfrm>
          <a:prstGeom prst="rect">
            <a:avLst/>
          </a:prstGeom>
          <a:ln>
            <a:noFill/>
          </a:ln>
          <a:extLst>
            <a:ext uri="{53640926-AAD7-44D8-BBD7-CCE9431645EC}">
              <a14:shadowObscured xmlns:a14="http://schemas.microsoft.com/office/drawing/2010/main"/>
            </a:ext>
          </a:extLst>
        </p:spPr>
      </p:pic>
      <p:pic>
        <p:nvPicPr>
          <p:cNvPr id="19" name="Picture 18">
            <a:extLst>
              <a:ext uri="{FF2B5EF4-FFF2-40B4-BE49-F238E27FC236}">
                <a16:creationId xmlns:a16="http://schemas.microsoft.com/office/drawing/2014/main" id="{CF7B05D9-DD5C-4D3A-8A87-8E8BB1B02414}"/>
              </a:ext>
            </a:extLst>
          </p:cNvPr>
          <p:cNvPicPr>
            <a:picLocks noChangeAspect="1"/>
          </p:cNvPicPr>
          <p:nvPr userDrawn="1"/>
        </p:nvPicPr>
        <p:blipFill rotWithShape="1">
          <a:blip r:embed="rId16" cstate="print">
            <a:extLst>
              <a:ext uri="{28A0092B-C50C-407E-A947-70E740481C1C}">
                <a14:useLocalDpi xmlns:a14="http://schemas.microsoft.com/office/drawing/2010/main"/>
              </a:ext>
            </a:extLst>
          </a:blip>
          <a:srcRect/>
          <a:stretch/>
        </p:blipFill>
        <p:spPr>
          <a:xfrm>
            <a:off x="580316" y="6143516"/>
            <a:ext cx="1660724" cy="550582"/>
          </a:xfrm>
          <a:prstGeom prst="rect">
            <a:avLst/>
          </a:prstGeom>
        </p:spPr>
      </p:pic>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dt="0"/>
  <p:txStyles>
    <p:titleStyle>
      <a:lvl1pPr algn="l" defTabSz="914400" rtl="0" eaLnBrk="1" latinLnBrk="0" hangingPunct="1">
        <a:spcBef>
          <a:spcPct val="0"/>
        </a:spcBef>
        <a:buNone/>
        <a:defRPr sz="3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CFEC368-1D7A-4F81-ABF6-AE0E36BAF64C}" type="slidenum">
              <a:rPr lang="en-US" smtClean="0"/>
              <a:pPr/>
              <a:t>1</a:t>
            </a:fld>
            <a:endParaRPr lang="en-US"/>
          </a:p>
        </p:txBody>
      </p:sp>
      <p:sp>
        <p:nvSpPr>
          <p:cNvPr id="15" name="Rectangle 14">
            <a:extLst>
              <a:ext uri="{FF2B5EF4-FFF2-40B4-BE49-F238E27FC236}">
                <a16:creationId xmlns:a16="http://schemas.microsoft.com/office/drawing/2014/main" id="{CA4F4470-9201-45E5-BC71-76EBD9FF5A75}"/>
              </a:ext>
            </a:extLst>
          </p:cNvPr>
          <p:cNvSpPr/>
          <p:nvPr/>
        </p:nvSpPr>
        <p:spPr>
          <a:xfrm>
            <a:off x="551542" y="805542"/>
            <a:ext cx="8040915" cy="501468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TextBox 15">
            <a:extLst>
              <a:ext uri="{FF2B5EF4-FFF2-40B4-BE49-F238E27FC236}">
                <a16:creationId xmlns:a16="http://schemas.microsoft.com/office/drawing/2014/main" id="{5390A468-1B6E-4C61-96A5-8FB712A702F4}"/>
              </a:ext>
            </a:extLst>
          </p:cNvPr>
          <p:cNvSpPr txBox="1"/>
          <p:nvPr/>
        </p:nvSpPr>
        <p:spPr>
          <a:xfrm>
            <a:off x="664028" y="885823"/>
            <a:ext cx="7569199" cy="4431983"/>
          </a:xfrm>
          <a:prstGeom prst="rect">
            <a:avLst/>
          </a:prstGeom>
          <a:noFill/>
        </p:spPr>
        <p:txBody>
          <a:bodyPr wrap="square" rtlCol="0">
            <a:spAutoFit/>
          </a:bodyPr>
          <a:lstStyle/>
          <a:p>
            <a:r>
              <a:rPr lang="en-US" sz="3000" dirty="0">
                <a:solidFill>
                  <a:srgbClr val="0070C0"/>
                </a:solidFill>
                <a:latin typeface="Calibri" panose="020F0502020204030204" pitchFamily="34" charset="0"/>
                <a:cs typeface="Calibri" panose="020F0502020204030204" pitchFamily="34" charset="0"/>
              </a:rPr>
              <a:t>How to use this document</a:t>
            </a:r>
          </a:p>
          <a:p>
            <a:endParaRPr lang="en-US" dirty="0">
              <a:solidFill>
                <a:srgbClr val="0070C0"/>
              </a:solidFill>
              <a:latin typeface="Calibri" panose="020F0502020204030204" pitchFamily="34" charset="0"/>
              <a:cs typeface="Calibri" panose="020F0502020204030204" pitchFamily="34" charset="0"/>
            </a:endParaRPr>
          </a:p>
          <a:p>
            <a:pPr marL="460375" indent="-285750">
              <a:buClrTx/>
              <a:buFont typeface="Arial" panose="020B0604020202020204" pitchFamily="34" charset="0"/>
              <a:buChar char="•"/>
            </a:pPr>
            <a:r>
              <a:rPr lang="en-US" dirty="0">
                <a:latin typeface="Calibri" panose="020F0502020204030204" pitchFamily="34" charset="0"/>
                <a:cs typeface="Calibri" panose="020F0502020204030204" pitchFamily="34" charset="0"/>
              </a:rPr>
              <a:t>This document, the 3-D Client Value Assessment Report Template, aims to support the presentation of findings and recommendations in the context of a 3-D Analysis of Client Value for agricultural index-based insurance products.</a:t>
            </a:r>
          </a:p>
          <a:p>
            <a:pPr marL="460375"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460375" indent="-285750">
              <a:buClrTx/>
              <a:buFont typeface="Arial" panose="020B0604020202020204" pitchFamily="34" charset="0"/>
              <a:buChar char="•"/>
            </a:pPr>
            <a:r>
              <a:rPr lang="en-US" dirty="0">
                <a:latin typeface="Calibri" panose="020F0502020204030204" pitchFamily="34" charset="0"/>
                <a:cs typeface="Calibri" panose="020F0502020204030204" pitchFamily="34" charset="0"/>
              </a:rPr>
              <a:t>This template is meant to be customized and expanded, depending on products reviewed and assessments conducted.</a:t>
            </a:r>
          </a:p>
          <a:p>
            <a:pPr marL="460375" indent="-285750">
              <a:buClrTx/>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460375" indent="-285750">
              <a:buClrTx/>
              <a:buFont typeface="Arial" panose="020B0604020202020204" pitchFamily="34" charset="0"/>
              <a:buChar char="•"/>
            </a:pPr>
            <a:r>
              <a:rPr lang="en-US" dirty="0">
                <a:latin typeface="Calibri" panose="020F0502020204030204" pitchFamily="34" charset="0"/>
                <a:cs typeface="Calibri" panose="020F0502020204030204" pitchFamily="34" charset="0"/>
              </a:rPr>
              <a:t>Examples provided in the guide are fictional and do not reflect any previous finding or expected result. </a:t>
            </a:r>
          </a:p>
          <a:p>
            <a:pPr marL="174625"/>
            <a:endParaRPr lang="en-US" dirty="0">
              <a:latin typeface="Calibri" panose="020F0502020204030204" pitchFamily="34" charset="0"/>
              <a:cs typeface="Calibri" panose="020F0502020204030204" pitchFamily="34" charset="0"/>
            </a:endParaRPr>
          </a:p>
          <a:p>
            <a:pPr marL="460375" indent="-285750">
              <a:buClrTx/>
              <a:buFont typeface="Arial" panose="020B0604020202020204" pitchFamily="34" charset="0"/>
              <a:buChar char="•"/>
            </a:pPr>
            <a:r>
              <a:rPr lang="en-US" dirty="0">
                <a:latin typeface="Calibri" panose="020F0502020204030204" pitchFamily="34" charset="0"/>
                <a:cs typeface="Calibri" panose="020F0502020204030204" pitchFamily="34" charset="0"/>
              </a:rPr>
              <a:t>More information on how to conduct a 3-D Analysis of client value can be found in the 3-D Technical Guide.</a:t>
            </a:r>
          </a:p>
        </p:txBody>
      </p:sp>
    </p:spTree>
    <p:extLst>
      <p:ext uri="{BB962C8B-B14F-4D97-AF65-F5344CB8AC3E}">
        <p14:creationId xmlns:p14="http://schemas.microsoft.com/office/powerpoint/2010/main" val="1062277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Appropriate risks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65108830"/>
              </p:ext>
            </p:extLst>
          </p:nvPr>
        </p:nvGraphicFramePr>
        <p:xfrm>
          <a:off x="0" y="1600200"/>
          <a:ext cx="9160933" cy="4363720"/>
        </p:xfrm>
        <a:graphic>
          <a:graphicData uri="http://schemas.openxmlformats.org/drawingml/2006/table">
            <a:tbl>
              <a:tblPr firstRow="1" bandRow="1">
                <a:tableStyleId>{F2DE63D5-997A-4646-A377-4702673A728D}</a:tableStyleId>
              </a:tblPr>
              <a:tblGrid>
                <a:gridCol w="1794933">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6553200">
                  <a:extLst>
                    <a:ext uri="{9D8B030D-6E8A-4147-A177-3AD203B41FA5}">
                      <a16:colId xmlns:a16="http://schemas.microsoft.com/office/drawing/2014/main" val="20002"/>
                    </a:ext>
                  </a:extLst>
                </a:gridCol>
              </a:tblGrid>
              <a:tr h="370840">
                <a:tc>
                  <a:txBody>
                    <a:bodyPr/>
                    <a:lstStyle/>
                    <a:p>
                      <a:r>
                        <a:rPr lang="en-US" sz="1500" b="1" dirty="0"/>
                        <a:t>Indicator</a:t>
                      </a:r>
                    </a:p>
                  </a:txBody>
                  <a:tcPr/>
                </a:tc>
                <a:tc>
                  <a:txBody>
                    <a:bodyPr/>
                    <a:lstStyle/>
                    <a:p>
                      <a:r>
                        <a:rPr lang="en-US" sz="1500" b="1" dirty="0"/>
                        <a:t>Score</a:t>
                      </a:r>
                    </a:p>
                  </a:txBody>
                  <a:tcPr/>
                </a:tc>
                <a:tc>
                  <a:txBody>
                    <a:bodyPr/>
                    <a:lstStyle/>
                    <a:p>
                      <a:r>
                        <a:rPr lang="en-US" sz="1500" b="1" dirty="0"/>
                        <a:t>Explanation</a:t>
                      </a:r>
                    </a:p>
                  </a:txBody>
                  <a:tcPr/>
                </a:tc>
                <a:extLst>
                  <a:ext uri="{0D108BD9-81ED-4DB2-BD59-A6C34878D82A}">
                    <a16:rowId xmlns:a16="http://schemas.microsoft.com/office/drawing/2014/main" val="10000"/>
                  </a:ext>
                </a:extLst>
              </a:tr>
              <a:tr h="370840">
                <a:tc>
                  <a:txBody>
                    <a:bodyPr/>
                    <a:lstStyle/>
                    <a:p>
                      <a:pPr>
                        <a:spcAft>
                          <a:spcPts val="1000"/>
                        </a:spcAft>
                      </a:pPr>
                      <a:r>
                        <a:rPr lang="en-US" sz="1200" b="1" dirty="0"/>
                        <a:t>3. Covers appropriate risks</a:t>
                      </a:r>
                    </a:p>
                  </a:txBody>
                  <a:tcPr/>
                </a:tc>
                <a:tc>
                  <a:txBody>
                    <a:bodyPr/>
                    <a:lstStyle/>
                    <a:p>
                      <a:pPr>
                        <a:spcAft>
                          <a:spcPts val="1000"/>
                        </a:spcAft>
                      </a:pPr>
                      <a:endParaRPr lang="en-US" sz="1200" b="1" dirty="0"/>
                    </a:p>
                    <a:p>
                      <a:pPr>
                        <a:spcAft>
                          <a:spcPts val="1000"/>
                        </a:spcAft>
                      </a:pPr>
                      <a:endParaRPr lang="en-US" sz="1200" b="1" dirty="0"/>
                    </a:p>
                    <a:p>
                      <a:pPr algn="ctr">
                        <a:spcAft>
                          <a:spcPts val="1000"/>
                        </a:spcAft>
                      </a:pPr>
                      <a:r>
                        <a:rPr lang="en-US" sz="1200" b="1" dirty="0"/>
                        <a:t>Average</a:t>
                      </a:r>
                    </a:p>
                    <a:p>
                      <a:pPr algn="ctr">
                        <a:spcAft>
                          <a:spcPts val="1000"/>
                        </a:spcAft>
                      </a:pPr>
                      <a:endParaRPr lang="en-US" sz="1200" b="1" dirty="0"/>
                    </a:p>
                    <a:p>
                      <a:pPr marL="0" marR="0" lvl="0" indent="0" algn="ctr" defTabSz="914400" rtl="0" eaLnBrk="1" fontAlgn="auto" latinLnBrk="0" hangingPunct="1">
                        <a:lnSpc>
                          <a:spcPct val="100000"/>
                        </a:lnSpc>
                        <a:spcBef>
                          <a:spcPts val="0"/>
                        </a:spcBef>
                        <a:spcAft>
                          <a:spcPts val="1000"/>
                        </a:spcAft>
                        <a:buClrTx/>
                        <a:buSzTx/>
                        <a:buFontTx/>
                        <a:buNone/>
                        <a:tabLst/>
                        <a:defRPr/>
                      </a:pPr>
                      <a:r>
                        <a:rPr lang="en-US" sz="1200" b="0" dirty="0">
                          <a:solidFill>
                            <a:schemeClr val="tx1"/>
                          </a:solidFill>
                          <a:highlight>
                            <a:srgbClr val="FFFF00"/>
                          </a:highlight>
                        </a:rPr>
                        <a:t>[</a:t>
                      </a:r>
                      <a:r>
                        <a:rPr lang="en-US" sz="1200" b="0" i="1" dirty="0">
                          <a:solidFill>
                            <a:schemeClr val="tx1"/>
                          </a:solidFill>
                          <a:highlight>
                            <a:srgbClr val="FFFF00"/>
                          </a:highlight>
                        </a:rPr>
                        <a:t>Replace by </a:t>
                      </a:r>
                      <a:r>
                        <a:rPr lang="en-US" sz="1200" b="0" i="1" dirty="0" err="1">
                          <a:solidFill>
                            <a:schemeClr val="tx1"/>
                          </a:solidFill>
                          <a:highlight>
                            <a:srgbClr val="FFFF00"/>
                          </a:highlight>
                        </a:rPr>
                        <a:t>appro-priate</a:t>
                      </a:r>
                      <a:r>
                        <a:rPr lang="en-US" sz="1200" b="0" i="1" dirty="0">
                          <a:solidFill>
                            <a:schemeClr val="tx1"/>
                          </a:solidFill>
                          <a:highlight>
                            <a:srgbClr val="FFFF00"/>
                          </a:highlight>
                        </a:rPr>
                        <a:t> color and score</a:t>
                      </a:r>
                      <a:r>
                        <a:rPr lang="en-US" sz="1200" b="0" dirty="0">
                          <a:solidFill>
                            <a:schemeClr val="tx1"/>
                          </a:solidFill>
                        </a:rPr>
                        <a:t>]</a:t>
                      </a:r>
                    </a:p>
                    <a:p>
                      <a:pPr algn="ctr">
                        <a:spcAft>
                          <a:spcPts val="1000"/>
                        </a:spcAft>
                      </a:pPr>
                      <a:endParaRPr lang="en-US" sz="1200" b="1" dirty="0"/>
                    </a:p>
                  </a:txBody>
                  <a:tcPr/>
                </a:tc>
                <a:tc>
                  <a:txBody>
                    <a:bodyPr/>
                    <a:lstStyle/>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0CFEC368-1D7A-4F81-ABF6-AE0E36BAF64C}" type="slidenum">
              <a:rPr lang="en-US" smtClean="0"/>
              <a:pPr/>
              <a:t>10</a:t>
            </a:fld>
            <a:endParaRPr lang="en-US"/>
          </a:p>
        </p:txBody>
      </p:sp>
      <p:sp>
        <p:nvSpPr>
          <p:cNvPr id="8" name="Oval 7">
            <a:extLst>
              <a:ext uri="{FF2B5EF4-FFF2-40B4-BE49-F238E27FC236}">
                <a16:creationId xmlns:a16="http://schemas.microsoft.com/office/drawing/2014/main" id="{D2AC8DD3-4A09-41AD-857C-4431B8430BED}"/>
              </a:ext>
            </a:extLst>
          </p:cNvPr>
          <p:cNvSpPr/>
          <p:nvPr/>
        </p:nvSpPr>
        <p:spPr>
          <a:xfrm>
            <a:off x="1862951" y="1997311"/>
            <a:ext cx="640080" cy="640080"/>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314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Enables investment decision-making</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14880702"/>
              </p:ext>
            </p:extLst>
          </p:nvPr>
        </p:nvGraphicFramePr>
        <p:xfrm>
          <a:off x="0" y="1600200"/>
          <a:ext cx="9144000" cy="3743960"/>
        </p:xfrm>
        <a:graphic>
          <a:graphicData uri="http://schemas.openxmlformats.org/drawingml/2006/table">
            <a:tbl>
              <a:tblPr firstRow="1" bandRow="1">
                <a:tableStyleId>{F2DE63D5-997A-4646-A377-4702673A728D}</a:tableStyleId>
              </a:tblPr>
              <a:tblGrid>
                <a:gridCol w="1794933">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6536267">
                  <a:extLst>
                    <a:ext uri="{9D8B030D-6E8A-4147-A177-3AD203B41FA5}">
                      <a16:colId xmlns:a16="http://schemas.microsoft.com/office/drawing/2014/main" val="20002"/>
                    </a:ext>
                  </a:extLst>
                </a:gridCol>
              </a:tblGrid>
              <a:tr h="370840">
                <a:tc>
                  <a:txBody>
                    <a:bodyPr/>
                    <a:lstStyle/>
                    <a:p>
                      <a:r>
                        <a:rPr lang="en-US" sz="1500" b="1" dirty="0"/>
                        <a:t>Indicator</a:t>
                      </a:r>
                    </a:p>
                  </a:txBody>
                  <a:tcPr/>
                </a:tc>
                <a:tc>
                  <a:txBody>
                    <a:bodyPr/>
                    <a:lstStyle/>
                    <a:p>
                      <a:r>
                        <a:rPr lang="en-US" sz="1500" b="1" dirty="0"/>
                        <a:t>Score</a:t>
                      </a:r>
                    </a:p>
                  </a:txBody>
                  <a:tcPr/>
                </a:tc>
                <a:tc>
                  <a:txBody>
                    <a:bodyPr/>
                    <a:lstStyle/>
                    <a:p>
                      <a:r>
                        <a:rPr lang="en-US" sz="1500" b="1" dirty="0"/>
                        <a:t>Explanation</a:t>
                      </a:r>
                    </a:p>
                  </a:txBody>
                  <a:tcPr/>
                </a:tc>
                <a:extLst>
                  <a:ext uri="{0D108BD9-81ED-4DB2-BD59-A6C34878D82A}">
                    <a16:rowId xmlns:a16="http://schemas.microsoft.com/office/drawing/2014/main" val="10000"/>
                  </a:ext>
                </a:extLst>
              </a:tr>
              <a:tr h="370840">
                <a:tc>
                  <a:txBody>
                    <a:bodyPr/>
                    <a:lstStyle/>
                    <a:p>
                      <a:pPr>
                        <a:spcBef>
                          <a:spcPts val="0"/>
                        </a:spcBef>
                        <a:spcAft>
                          <a:spcPts val="1000"/>
                        </a:spcAft>
                      </a:pPr>
                      <a:r>
                        <a:rPr lang="en-US" sz="1200" b="1" dirty="0"/>
                        <a:t>4. Enables productive investment decision-making</a:t>
                      </a:r>
                    </a:p>
                  </a:txBody>
                  <a:tcPr/>
                </a:tc>
                <a:tc>
                  <a:txBody>
                    <a:bodyPr/>
                    <a:lstStyle/>
                    <a:p>
                      <a:pPr>
                        <a:spcBef>
                          <a:spcPts val="0"/>
                        </a:spcBef>
                        <a:spcAft>
                          <a:spcPts val="1000"/>
                        </a:spcAft>
                      </a:pPr>
                      <a:endParaRPr lang="en-US" sz="1200" b="1" dirty="0"/>
                    </a:p>
                    <a:p>
                      <a:pPr>
                        <a:spcBef>
                          <a:spcPts val="0"/>
                        </a:spcBef>
                        <a:spcAft>
                          <a:spcPts val="1000"/>
                        </a:spcAft>
                      </a:pPr>
                      <a:endParaRPr lang="en-US" sz="1200" b="1" dirty="0"/>
                    </a:p>
                  </a:txBody>
                  <a:tcPr/>
                </a:tc>
                <a:tc>
                  <a:txBody>
                    <a:bodyPr/>
                    <a:lstStyle/>
                    <a:p>
                      <a:pPr lvl="0">
                        <a:spcBef>
                          <a:spcPts val="0"/>
                        </a:spcBef>
                        <a:spcAft>
                          <a:spcPts val="1000"/>
                        </a:spcAft>
                      </a:pPr>
                      <a:endParaRPr lang="en-US" sz="1200" kern="1200" baseline="0" dirty="0">
                        <a:solidFill>
                          <a:schemeClr val="tx1"/>
                        </a:solidFill>
                        <a:effectLst/>
                        <a:latin typeface="+mn-lt"/>
                        <a:ea typeface="+mn-ea"/>
                        <a:cs typeface="+mn-cs"/>
                      </a:endParaRPr>
                    </a:p>
                    <a:p>
                      <a:pPr lvl="0">
                        <a:spcBef>
                          <a:spcPts val="0"/>
                        </a:spcBef>
                        <a:spcAft>
                          <a:spcPts val="1000"/>
                        </a:spcAft>
                      </a:pPr>
                      <a:endParaRPr lang="en-US" sz="1200" kern="1200" baseline="0" dirty="0">
                        <a:solidFill>
                          <a:schemeClr val="tx1"/>
                        </a:solidFill>
                        <a:effectLst/>
                        <a:latin typeface="+mn-lt"/>
                        <a:ea typeface="+mn-ea"/>
                        <a:cs typeface="+mn-cs"/>
                      </a:endParaRPr>
                    </a:p>
                    <a:p>
                      <a:pPr lvl="0">
                        <a:spcBef>
                          <a:spcPts val="0"/>
                        </a:spcBef>
                        <a:spcAft>
                          <a:spcPts val="1000"/>
                        </a:spcAft>
                      </a:pPr>
                      <a:endParaRPr lang="en-US" sz="1200" kern="1200" baseline="0" dirty="0">
                        <a:solidFill>
                          <a:schemeClr val="tx1"/>
                        </a:solidFill>
                        <a:effectLst/>
                        <a:latin typeface="+mn-lt"/>
                        <a:ea typeface="+mn-ea"/>
                        <a:cs typeface="+mn-cs"/>
                      </a:endParaRPr>
                    </a:p>
                    <a:p>
                      <a:pPr lvl="0">
                        <a:spcBef>
                          <a:spcPts val="0"/>
                        </a:spcBef>
                        <a:spcAft>
                          <a:spcPts val="1000"/>
                        </a:spcAft>
                      </a:pPr>
                      <a:endParaRPr lang="en-US" sz="1200" kern="1200" baseline="0" dirty="0">
                        <a:solidFill>
                          <a:schemeClr val="tx1"/>
                        </a:solidFill>
                        <a:effectLst/>
                        <a:latin typeface="+mn-lt"/>
                        <a:ea typeface="+mn-ea"/>
                        <a:cs typeface="+mn-cs"/>
                      </a:endParaRPr>
                    </a:p>
                    <a:p>
                      <a:pPr lvl="0">
                        <a:spcBef>
                          <a:spcPts val="0"/>
                        </a:spcBef>
                        <a:spcAft>
                          <a:spcPts val="1000"/>
                        </a:spcAft>
                      </a:pPr>
                      <a:endParaRPr lang="en-US" sz="1200" kern="1200" baseline="0" dirty="0">
                        <a:solidFill>
                          <a:schemeClr val="tx1"/>
                        </a:solidFill>
                        <a:effectLst/>
                        <a:latin typeface="+mn-lt"/>
                        <a:ea typeface="+mn-ea"/>
                        <a:cs typeface="+mn-cs"/>
                      </a:endParaRPr>
                    </a:p>
                    <a:p>
                      <a:pPr lvl="0">
                        <a:spcBef>
                          <a:spcPts val="0"/>
                        </a:spcBef>
                        <a:spcAft>
                          <a:spcPts val="1000"/>
                        </a:spcAft>
                      </a:pPr>
                      <a:endParaRPr lang="en-US" sz="1200" kern="1200" baseline="0" dirty="0">
                        <a:solidFill>
                          <a:schemeClr val="tx1"/>
                        </a:solidFill>
                        <a:effectLst/>
                        <a:latin typeface="+mn-lt"/>
                        <a:ea typeface="+mn-ea"/>
                        <a:cs typeface="+mn-cs"/>
                      </a:endParaRPr>
                    </a:p>
                    <a:p>
                      <a:pPr lvl="0">
                        <a:spcBef>
                          <a:spcPts val="0"/>
                        </a:spcBef>
                        <a:spcAft>
                          <a:spcPts val="1000"/>
                        </a:spcAft>
                      </a:pPr>
                      <a:endParaRPr lang="en-US" sz="1200" kern="1200" baseline="0" dirty="0">
                        <a:solidFill>
                          <a:schemeClr val="tx1"/>
                        </a:solidFill>
                        <a:effectLst/>
                        <a:latin typeface="+mn-lt"/>
                        <a:ea typeface="+mn-ea"/>
                        <a:cs typeface="+mn-cs"/>
                      </a:endParaRPr>
                    </a:p>
                    <a:p>
                      <a:pPr lvl="0">
                        <a:spcBef>
                          <a:spcPts val="0"/>
                        </a:spcBef>
                        <a:spcAft>
                          <a:spcPts val="1000"/>
                        </a:spcAft>
                      </a:pPr>
                      <a:endParaRPr lang="en-US" sz="1200" kern="1200" baseline="0" dirty="0">
                        <a:solidFill>
                          <a:schemeClr val="tx1"/>
                        </a:solidFill>
                        <a:effectLst/>
                        <a:latin typeface="+mn-lt"/>
                        <a:ea typeface="+mn-ea"/>
                        <a:cs typeface="+mn-cs"/>
                      </a:endParaRPr>
                    </a:p>
                    <a:p>
                      <a:pPr lvl="0">
                        <a:spcBef>
                          <a:spcPts val="0"/>
                        </a:spcBef>
                        <a:spcAft>
                          <a:spcPts val="1000"/>
                        </a:spcAft>
                      </a:pPr>
                      <a:endParaRPr lang="en-US" sz="1200" kern="1200" baseline="0" dirty="0">
                        <a:solidFill>
                          <a:schemeClr val="tx1"/>
                        </a:solidFill>
                        <a:effectLst/>
                        <a:latin typeface="+mn-lt"/>
                        <a:ea typeface="+mn-ea"/>
                        <a:cs typeface="+mn-cs"/>
                      </a:endParaRPr>
                    </a:p>
                    <a:p>
                      <a:pPr lvl="0">
                        <a:spcBef>
                          <a:spcPts val="0"/>
                        </a:spcBef>
                        <a:spcAft>
                          <a:spcPts val="1000"/>
                        </a:spcAft>
                      </a:pPr>
                      <a:endParaRPr lang="en-US" sz="1200" kern="1200" baseline="0" dirty="0">
                        <a:solidFill>
                          <a:schemeClr val="tx1"/>
                        </a:solidFill>
                        <a:effectLst/>
                        <a:latin typeface="+mn-lt"/>
                        <a:ea typeface="+mn-ea"/>
                        <a:cs typeface="+mn-cs"/>
                      </a:endParaRPr>
                    </a:p>
                    <a:p>
                      <a:pPr lvl="0">
                        <a:spcBef>
                          <a:spcPts val="0"/>
                        </a:spcBef>
                        <a:spcAft>
                          <a:spcPts val="1000"/>
                        </a:spcAft>
                      </a:pPr>
                      <a:endParaRPr lang="en-US" sz="1200" kern="1200" baseline="0" dirty="0">
                        <a:solidFill>
                          <a:schemeClr val="tx1"/>
                        </a:solidFill>
                        <a:effectLst/>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0CFEC368-1D7A-4F81-ABF6-AE0E36BAF64C}" type="slidenum">
              <a:rPr lang="en-US" smtClean="0"/>
              <a:pPr/>
              <a:t>11</a:t>
            </a:fld>
            <a:endParaRPr lang="en-US"/>
          </a:p>
        </p:txBody>
      </p:sp>
    </p:spTree>
    <p:extLst>
      <p:ext uri="{BB962C8B-B14F-4D97-AF65-F5344CB8AC3E}">
        <p14:creationId xmlns:p14="http://schemas.microsoft.com/office/powerpoint/2010/main" val="358314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Minimizes gaps in coverage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17842770"/>
              </p:ext>
            </p:extLst>
          </p:nvPr>
        </p:nvGraphicFramePr>
        <p:xfrm>
          <a:off x="0" y="1600200"/>
          <a:ext cx="9144000" cy="4053840"/>
        </p:xfrm>
        <a:graphic>
          <a:graphicData uri="http://schemas.openxmlformats.org/drawingml/2006/table">
            <a:tbl>
              <a:tblPr firstRow="1" bandRow="1">
                <a:tableStyleId>{F2DE63D5-997A-4646-A377-4702673A728D}</a:tableStyleId>
              </a:tblPr>
              <a:tblGrid>
                <a:gridCol w="1794933">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6536267">
                  <a:extLst>
                    <a:ext uri="{9D8B030D-6E8A-4147-A177-3AD203B41FA5}">
                      <a16:colId xmlns:a16="http://schemas.microsoft.com/office/drawing/2014/main" val="20002"/>
                    </a:ext>
                  </a:extLst>
                </a:gridCol>
              </a:tblGrid>
              <a:tr h="370840">
                <a:tc>
                  <a:txBody>
                    <a:bodyPr/>
                    <a:lstStyle/>
                    <a:p>
                      <a:r>
                        <a:rPr lang="en-US" sz="1500" b="1" dirty="0"/>
                        <a:t>Indicator</a:t>
                      </a:r>
                    </a:p>
                  </a:txBody>
                  <a:tcPr/>
                </a:tc>
                <a:tc>
                  <a:txBody>
                    <a:bodyPr/>
                    <a:lstStyle/>
                    <a:p>
                      <a:r>
                        <a:rPr lang="en-US" sz="1500" b="1" dirty="0"/>
                        <a:t>Score</a:t>
                      </a:r>
                    </a:p>
                  </a:txBody>
                  <a:tcPr/>
                </a:tc>
                <a:tc>
                  <a:txBody>
                    <a:bodyPr/>
                    <a:lstStyle/>
                    <a:p>
                      <a:r>
                        <a:rPr lang="en-US" sz="1500" b="1" dirty="0"/>
                        <a:t>Explanation</a:t>
                      </a:r>
                    </a:p>
                  </a:txBody>
                  <a:tcPr/>
                </a:tc>
                <a:extLst>
                  <a:ext uri="{0D108BD9-81ED-4DB2-BD59-A6C34878D82A}">
                    <a16:rowId xmlns:a16="http://schemas.microsoft.com/office/drawing/2014/main" val="10000"/>
                  </a:ext>
                </a:extLst>
              </a:tr>
              <a:tr h="370840">
                <a:tc>
                  <a:txBody>
                    <a:bodyPr/>
                    <a:lstStyle/>
                    <a:p>
                      <a:pPr>
                        <a:spcAft>
                          <a:spcPts val="1000"/>
                        </a:spcAft>
                      </a:pPr>
                      <a:r>
                        <a:rPr lang="en-US" sz="1200" b="1" dirty="0"/>
                        <a:t>5. Minimizes gaps in coverage </a:t>
                      </a:r>
                    </a:p>
                  </a:txBody>
                  <a:tcPr/>
                </a:tc>
                <a:tc>
                  <a:txBody>
                    <a:bodyPr/>
                    <a:lstStyle/>
                    <a:p>
                      <a:pPr>
                        <a:spcAft>
                          <a:spcPts val="1000"/>
                        </a:spcAft>
                      </a:pPr>
                      <a:endParaRPr lang="en-US" sz="1200" b="1" dirty="0"/>
                    </a:p>
                    <a:p>
                      <a:pPr>
                        <a:spcAft>
                          <a:spcPts val="1000"/>
                        </a:spcAft>
                      </a:pPr>
                      <a:endParaRPr lang="en-US" sz="1200" b="1" dirty="0"/>
                    </a:p>
                  </a:txBody>
                  <a:tcPr/>
                </a:tc>
                <a:tc>
                  <a:txBody>
                    <a:bodyPr/>
                    <a:lstStyle/>
                    <a:p>
                      <a:pPr marL="0" marR="0" lvl="0" indent="0" algn="l" defTabSz="914400" rtl="0" eaLnBrk="1" fontAlgn="auto" latinLnBrk="0" hangingPunct="1">
                        <a:lnSpc>
                          <a:spcPct val="100000"/>
                        </a:lnSpc>
                        <a:spcBef>
                          <a:spcPts val="0"/>
                        </a:spcBef>
                        <a:spcAft>
                          <a:spcPts val="1000"/>
                        </a:spcAft>
                        <a:buClrTx/>
                        <a:buSzTx/>
                        <a:buFontTx/>
                        <a:buNone/>
                        <a:tabLst/>
                        <a:defRPr/>
                      </a:pPr>
                      <a:endParaRPr lang="en-US" sz="1200" b="0" dirty="0"/>
                    </a:p>
                    <a:p>
                      <a:pPr marL="0" marR="0" lvl="0" indent="0" algn="l" defTabSz="914400" rtl="0" eaLnBrk="1" fontAlgn="auto" latinLnBrk="0" hangingPunct="1">
                        <a:lnSpc>
                          <a:spcPct val="100000"/>
                        </a:lnSpc>
                        <a:spcBef>
                          <a:spcPts val="0"/>
                        </a:spcBef>
                        <a:spcAft>
                          <a:spcPts val="1000"/>
                        </a:spcAft>
                        <a:buClrTx/>
                        <a:buSzTx/>
                        <a:buFontTx/>
                        <a:buNone/>
                        <a:tabLst/>
                        <a:defRPr/>
                      </a:pPr>
                      <a:endParaRPr lang="en-US" sz="1200" b="0" dirty="0"/>
                    </a:p>
                    <a:p>
                      <a:pPr marL="0" marR="0" lvl="0" indent="0" algn="l" defTabSz="914400" rtl="0" eaLnBrk="1" fontAlgn="auto" latinLnBrk="0" hangingPunct="1">
                        <a:lnSpc>
                          <a:spcPct val="100000"/>
                        </a:lnSpc>
                        <a:spcBef>
                          <a:spcPts val="0"/>
                        </a:spcBef>
                        <a:spcAft>
                          <a:spcPts val="1000"/>
                        </a:spcAft>
                        <a:buClrTx/>
                        <a:buSzTx/>
                        <a:buFontTx/>
                        <a:buNone/>
                        <a:tabLst/>
                        <a:defRPr/>
                      </a:pPr>
                      <a:endParaRPr lang="en-US" sz="1200" b="0" dirty="0"/>
                    </a:p>
                    <a:p>
                      <a:pPr marL="0" marR="0" lvl="0" indent="0" algn="l" defTabSz="914400" rtl="0" eaLnBrk="1" fontAlgn="auto" latinLnBrk="0" hangingPunct="1">
                        <a:lnSpc>
                          <a:spcPct val="100000"/>
                        </a:lnSpc>
                        <a:spcBef>
                          <a:spcPts val="0"/>
                        </a:spcBef>
                        <a:spcAft>
                          <a:spcPts val="1000"/>
                        </a:spcAft>
                        <a:buClrTx/>
                        <a:buSzTx/>
                        <a:buFontTx/>
                        <a:buNone/>
                        <a:tabLst/>
                        <a:defRPr/>
                      </a:pPr>
                      <a:endParaRPr lang="en-US" sz="1200" b="0" dirty="0"/>
                    </a:p>
                    <a:p>
                      <a:pPr marL="0" marR="0" lvl="0" indent="0" algn="l" defTabSz="914400" rtl="0" eaLnBrk="1" fontAlgn="auto" latinLnBrk="0" hangingPunct="1">
                        <a:lnSpc>
                          <a:spcPct val="100000"/>
                        </a:lnSpc>
                        <a:spcBef>
                          <a:spcPts val="0"/>
                        </a:spcBef>
                        <a:spcAft>
                          <a:spcPts val="1000"/>
                        </a:spcAft>
                        <a:buClrTx/>
                        <a:buSzTx/>
                        <a:buFontTx/>
                        <a:buNone/>
                        <a:tabLst/>
                        <a:defRPr/>
                      </a:pPr>
                      <a:endParaRPr lang="en-US" sz="1200" b="0" dirty="0"/>
                    </a:p>
                    <a:p>
                      <a:pPr marL="0" marR="0" lvl="0" indent="0" algn="l" defTabSz="914400" rtl="0" eaLnBrk="1" fontAlgn="auto" latinLnBrk="0" hangingPunct="1">
                        <a:lnSpc>
                          <a:spcPct val="100000"/>
                        </a:lnSpc>
                        <a:spcBef>
                          <a:spcPts val="0"/>
                        </a:spcBef>
                        <a:spcAft>
                          <a:spcPts val="1000"/>
                        </a:spcAft>
                        <a:buClrTx/>
                        <a:buSzTx/>
                        <a:buFontTx/>
                        <a:buNone/>
                        <a:tabLst/>
                        <a:defRPr/>
                      </a:pPr>
                      <a:endParaRPr lang="en-US" sz="1200" b="0" dirty="0"/>
                    </a:p>
                    <a:p>
                      <a:pPr marL="0" marR="0" lvl="0" indent="0" algn="l" defTabSz="914400" rtl="0" eaLnBrk="1" fontAlgn="auto" latinLnBrk="0" hangingPunct="1">
                        <a:lnSpc>
                          <a:spcPct val="100000"/>
                        </a:lnSpc>
                        <a:spcBef>
                          <a:spcPts val="0"/>
                        </a:spcBef>
                        <a:spcAft>
                          <a:spcPts val="1000"/>
                        </a:spcAft>
                        <a:buClrTx/>
                        <a:buSzTx/>
                        <a:buFontTx/>
                        <a:buNone/>
                        <a:tabLst/>
                        <a:defRPr/>
                      </a:pPr>
                      <a:endParaRPr lang="en-US" sz="1200" b="0" dirty="0"/>
                    </a:p>
                    <a:p>
                      <a:pPr marL="0" marR="0" lvl="0" indent="0" algn="l" defTabSz="914400" rtl="0" eaLnBrk="1" fontAlgn="auto" latinLnBrk="0" hangingPunct="1">
                        <a:lnSpc>
                          <a:spcPct val="100000"/>
                        </a:lnSpc>
                        <a:spcBef>
                          <a:spcPts val="0"/>
                        </a:spcBef>
                        <a:spcAft>
                          <a:spcPts val="1000"/>
                        </a:spcAft>
                        <a:buClrTx/>
                        <a:buSzTx/>
                        <a:buFontTx/>
                        <a:buNone/>
                        <a:tabLst/>
                        <a:defRPr/>
                      </a:pPr>
                      <a:endParaRPr lang="en-US" sz="1200" b="0" dirty="0"/>
                    </a:p>
                    <a:p>
                      <a:pPr marL="0" marR="0" lvl="0" indent="0" algn="l" defTabSz="914400" rtl="0" eaLnBrk="1" fontAlgn="auto" latinLnBrk="0" hangingPunct="1">
                        <a:lnSpc>
                          <a:spcPct val="100000"/>
                        </a:lnSpc>
                        <a:spcBef>
                          <a:spcPts val="0"/>
                        </a:spcBef>
                        <a:spcAft>
                          <a:spcPts val="1000"/>
                        </a:spcAft>
                        <a:buClrTx/>
                        <a:buSzTx/>
                        <a:buFontTx/>
                        <a:buNone/>
                        <a:tabLst/>
                        <a:defRPr/>
                      </a:pPr>
                      <a:endParaRPr lang="en-US" sz="1200" b="0" dirty="0"/>
                    </a:p>
                    <a:p>
                      <a:pPr marL="0" marR="0" lvl="0" indent="0" algn="l" defTabSz="914400" rtl="0" eaLnBrk="1" fontAlgn="auto" latinLnBrk="0" hangingPunct="1">
                        <a:lnSpc>
                          <a:spcPct val="100000"/>
                        </a:lnSpc>
                        <a:spcBef>
                          <a:spcPts val="0"/>
                        </a:spcBef>
                        <a:spcAft>
                          <a:spcPts val="1000"/>
                        </a:spcAft>
                        <a:buClrTx/>
                        <a:buSzTx/>
                        <a:buFontTx/>
                        <a:buNone/>
                        <a:tabLst/>
                        <a:defRPr/>
                      </a:pPr>
                      <a:endParaRPr lang="en-US" sz="1200" b="0" dirty="0"/>
                    </a:p>
                    <a:p>
                      <a:pPr marL="0" marR="0" lvl="0" indent="0" algn="l" defTabSz="914400" rtl="0" eaLnBrk="1" fontAlgn="auto" latinLnBrk="0" hangingPunct="1">
                        <a:lnSpc>
                          <a:spcPct val="100000"/>
                        </a:lnSpc>
                        <a:spcBef>
                          <a:spcPts val="0"/>
                        </a:spcBef>
                        <a:spcAft>
                          <a:spcPts val="1000"/>
                        </a:spcAft>
                        <a:buClrTx/>
                        <a:buSzTx/>
                        <a:buFontTx/>
                        <a:buNone/>
                        <a:tabLst/>
                        <a:defRPr/>
                      </a:pPr>
                      <a:endParaRPr lang="en-US" sz="1200" b="0" dirty="0"/>
                    </a:p>
                    <a:p>
                      <a:pPr marL="0" marR="0" lvl="0" indent="0" algn="l" defTabSz="914400" rtl="0" eaLnBrk="1" fontAlgn="auto" latinLnBrk="0" hangingPunct="1">
                        <a:lnSpc>
                          <a:spcPct val="100000"/>
                        </a:lnSpc>
                        <a:spcBef>
                          <a:spcPts val="0"/>
                        </a:spcBef>
                        <a:spcAft>
                          <a:spcPts val="1000"/>
                        </a:spcAft>
                        <a:buClrTx/>
                        <a:buSzTx/>
                        <a:buFontTx/>
                        <a:buNone/>
                        <a:tabLst/>
                        <a:defRPr/>
                      </a:pPr>
                      <a:endParaRPr lang="en-US" sz="1200" b="0" dirty="0"/>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0CFEC368-1D7A-4F81-ABF6-AE0E36BAF64C}" type="slidenum">
              <a:rPr lang="en-US" smtClean="0"/>
              <a:pPr/>
              <a:t>12</a:t>
            </a:fld>
            <a:endParaRPr lang="en-US"/>
          </a:p>
        </p:txBody>
      </p:sp>
    </p:spTree>
    <p:extLst>
      <p:ext uri="{BB962C8B-B14F-4D97-AF65-F5344CB8AC3E}">
        <p14:creationId xmlns:p14="http://schemas.microsoft.com/office/powerpoint/2010/main" val="2907697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Information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77984847"/>
              </p:ext>
            </p:extLst>
          </p:nvPr>
        </p:nvGraphicFramePr>
        <p:xfrm>
          <a:off x="0" y="1600200"/>
          <a:ext cx="9156700" cy="4053840"/>
        </p:xfrm>
        <a:graphic>
          <a:graphicData uri="http://schemas.openxmlformats.org/drawingml/2006/table">
            <a:tbl>
              <a:tblPr firstRow="1" bandRow="1">
                <a:tableStyleId>{F2DE63D5-997A-4646-A377-4702673A728D}</a:tableStyleId>
              </a:tblPr>
              <a:tblGrid>
                <a:gridCol w="1794933">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6548967">
                  <a:extLst>
                    <a:ext uri="{9D8B030D-6E8A-4147-A177-3AD203B41FA5}">
                      <a16:colId xmlns:a16="http://schemas.microsoft.com/office/drawing/2014/main" val="20002"/>
                    </a:ext>
                  </a:extLst>
                </a:gridCol>
              </a:tblGrid>
              <a:tr h="370840">
                <a:tc>
                  <a:txBody>
                    <a:bodyPr/>
                    <a:lstStyle/>
                    <a:p>
                      <a:r>
                        <a:rPr lang="en-US" sz="1500" b="1" dirty="0"/>
                        <a:t>Indicator</a:t>
                      </a:r>
                    </a:p>
                  </a:txBody>
                  <a:tcPr/>
                </a:tc>
                <a:tc>
                  <a:txBody>
                    <a:bodyPr/>
                    <a:lstStyle/>
                    <a:p>
                      <a:r>
                        <a:rPr lang="en-US" sz="1500" b="1" dirty="0"/>
                        <a:t>Score</a:t>
                      </a:r>
                    </a:p>
                  </a:txBody>
                  <a:tcPr/>
                </a:tc>
                <a:tc>
                  <a:txBody>
                    <a:bodyPr/>
                    <a:lstStyle/>
                    <a:p>
                      <a:r>
                        <a:rPr lang="en-US" sz="1500" b="1" dirty="0"/>
                        <a:t>Explanation</a:t>
                      </a:r>
                    </a:p>
                  </a:txBody>
                  <a:tcPr/>
                </a:tc>
                <a:extLst>
                  <a:ext uri="{0D108BD9-81ED-4DB2-BD59-A6C34878D82A}">
                    <a16:rowId xmlns:a16="http://schemas.microsoft.com/office/drawing/2014/main" val="10000"/>
                  </a:ext>
                </a:extLst>
              </a:tr>
              <a:tr h="370840">
                <a:tc>
                  <a:txBody>
                    <a:bodyPr/>
                    <a:lstStyle/>
                    <a:p>
                      <a:pPr>
                        <a:spcAft>
                          <a:spcPts val="1000"/>
                        </a:spcAft>
                      </a:pPr>
                      <a:r>
                        <a:rPr lang="en-US" sz="1200" b="1" dirty="0"/>
                        <a:t>6. Covered farmers are adequately informed of product details </a:t>
                      </a:r>
                    </a:p>
                  </a:txBody>
                  <a:tcPr/>
                </a:tc>
                <a:tc>
                  <a:txBody>
                    <a:bodyPr/>
                    <a:lstStyle/>
                    <a:p>
                      <a:pPr>
                        <a:spcAft>
                          <a:spcPts val="1000"/>
                        </a:spcAft>
                      </a:pPr>
                      <a:endParaRPr lang="en-US" sz="1200" b="1" dirty="0"/>
                    </a:p>
                  </a:txBody>
                  <a:tcPr/>
                </a:tc>
                <a:tc>
                  <a:txBody>
                    <a:bodyPr/>
                    <a:lstStyle/>
                    <a:p>
                      <a:pPr marL="0" marR="0" indent="0" algn="l" defTabSz="914400" rtl="0" eaLnBrk="1" fontAlgn="auto" latinLnBrk="0" hangingPunct="1">
                        <a:lnSpc>
                          <a:spcPct val="100000"/>
                        </a:lnSpc>
                        <a:spcBef>
                          <a:spcPts val="0"/>
                        </a:spcBef>
                        <a:spcAft>
                          <a:spcPts val="1000"/>
                        </a:spcAft>
                        <a:buClrTx/>
                        <a:buSzTx/>
                        <a:buFontTx/>
                        <a:buNone/>
                        <a:tabLst/>
                        <a:defRPr/>
                      </a:pPr>
                      <a:r>
                        <a:rPr lang="en-US" sz="1200" b="0" baseline="0" dirty="0"/>
                        <a:t>.</a:t>
                      </a:r>
                    </a:p>
                    <a:p>
                      <a:pPr marL="0" marR="0" indent="0" algn="l" defTabSz="914400" rtl="0" eaLnBrk="1" fontAlgn="auto" latinLnBrk="0" hangingPunct="1">
                        <a:lnSpc>
                          <a:spcPct val="100000"/>
                        </a:lnSpc>
                        <a:spcBef>
                          <a:spcPts val="0"/>
                        </a:spcBef>
                        <a:spcAft>
                          <a:spcPts val="1000"/>
                        </a:spcAft>
                        <a:buClrTx/>
                        <a:buSzTx/>
                        <a:buFontTx/>
                        <a:buNone/>
                        <a:tabLst/>
                        <a:defRPr/>
                      </a:pPr>
                      <a:endParaRPr lang="en-US" sz="1200" b="0" baseline="0" dirty="0"/>
                    </a:p>
                    <a:p>
                      <a:pPr marL="0" marR="0" indent="0" algn="l" defTabSz="914400" rtl="0" eaLnBrk="1" fontAlgn="auto" latinLnBrk="0" hangingPunct="1">
                        <a:lnSpc>
                          <a:spcPct val="100000"/>
                        </a:lnSpc>
                        <a:spcBef>
                          <a:spcPts val="0"/>
                        </a:spcBef>
                        <a:spcAft>
                          <a:spcPts val="1000"/>
                        </a:spcAft>
                        <a:buClrTx/>
                        <a:buSzTx/>
                        <a:buFontTx/>
                        <a:buNone/>
                        <a:tabLst/>
                        <a:defRPr/>
                      </a:pPr>
                      <a:endParaRPr lang="en-US" sz="1200" b="0" baseline="0" dirty="0"/>
                    </a:p>
                    <a:p>
                      <a:pPr marL="0" marR="0" indent="0" algn="l" defTabSz="914400" rtl="0" eaLnBrk="1" fontAlgn="auto" latinLnBrk="0" hangingPunct="1">
                        <a:lnSpc>
                          <a:spcPct val="100000"/>
                        </a:lnSpc>
                        <a:spcBef>
                          <a:spcPts val="0"/>
                        </a:spcBef>
                        <a:spcAft>
                          <a:spcPts val="1000"/>
                        </a:spcAft>
                        <a:buClrTx/>
                        <a:buSzTx/>
                        <a:buFontTx/>
                        <a:buNone/>
                        <a:tabLst/>
                        <a:defRPr/>
                      </a:pPr>
                      <a:endParaRPr lang="en-US" sz="1200" b="0" baseline="0" dirty="0"/>
                    </a:p>
                    <a:p>
                      <a:pPr marL="0" marR="0" indent="0" algn="l" defTabSz="914400" rtl="0" eaLnBrk="1" fontAlgn="auto" latinLnBrk="0" hangingPunct="1">
                        <a:lnSpc>
                          <a:spcPct val="100000"/>
                        </a:lnSpc>
                        <a:spcBef>
                          <a:spcPts val="0"/>
                        </a:spcBef>
                        <a:spcAft>
                          <a:spcPts val="1000"/>
                        </a:spcAft>
                        <a:buClrTx/>
                        <a:buSzTx/>
                        <a:buFontTx/>
                        <a:buNone/>
                        <a:tabLst/>
                        <a:defRPr/>
                      </a:pPr>
                      <a:endParaRPr lang="en-US" sz="1200" b="0" baseline="0" dirty="0"/>
                    </a:p>
                    <a:p>
                      <a:pPr marL="0" marR="0" indent="0" algn="l" defTabSz="914400" rtl="0" eaLnBrk="1" fontAlgn="auto" latinLnBrk="0" hangingPunct="1">
                        <a:lnSpc>
                          <a:spcPct val="100000"/>
                        </a:lnSpc>
                        <a:spcBef>
                          <a:spcPts val="0"/>
                        </a:spcBef>
                        <a:spcAft>
                          <a:spcPts val="1000"/>
                        </a:spcAft>
                        <a:buClrTx/>
                        <a:buSzTx/>
                        <a:buFontTx/>
                        <a:buNone/>
                        <a:tabLst/>
                        <a:defRPr/>
                      </a:pPr>
                      <a:endParaRPr lang="en-US" sz="1200" b="0" baseline="0" dirty="0"/>
                    </a:p>
                    <a:p>
                      <a:pPr marL="0" marR="0" indent="0" algn="l" defTabSz="914400" rtl="0" eaLnBrk="1" fontAlgn="auto" latinLnBrk="0" hangingPunct="1">
                        <a:lnSpc>
                          <a:spcPct val="100000"/>
                        </a:lnSpc>
                        <a:spcBef>
                          <a:spcPts val="0"/>
                        </a:spcBef>
                        <a:spcAft>
                          <a:spcPts val="1000"/>
                        </a:spcAft>
                        <a:buClrTx/>
                        <a:buSzTx/>
                        <a:buFontTx/>
                        <a:buNone/>
                        <a:tabLst/>
                        <a:defRPr/>
                      </a:pPr>
                      <a:endParaRPr lang="en-US" sz="1200" b="0" baseline="0" dirty="0"/>
                    </a:p>
                    <a:p>
                      <a:pPr marL="0" marR="0" indent="0" algn="l" defTabSz="914400" rtl="0" eaLnBrk="1" fontAlgn="auto" latinLnBrk="0" hangingPunct="1">
                        <a:lnSpc>
                          <a:spcPct val="100000"/>
                        </a:lnSpc>
                        <a:spcBef>
                          <a:spcPts val="0"/>
                        </a:spcBef>
                        <a:spcAft>
                          <a:spcPts val="1000"/>
                        </a:spcAft>
                        <a:buClrTx/>
                        <a:buSzTx/>
                        <a:buFontTx/>
                        <a:buNone/>
                        <a:tabLst/>
                        <a:defRPr/>
                      </a:pPr>
                      <a:endParaRPr lang="en-US" sz="1200" b="0" baseline="0" dirty="0"/>
                    </a:p>
                    <a:p>
                      <a:pPr marL="0" marR="0" indent="0" algn="l" defTabSz="914400" rtl="0" eaLnBrk="1" fontAlgn="auto" latinLnBrk="0" hangingPunct="1">
                        <a:lnSpc>
                          <a:spcPct val="100000"/>
                        </a:lnSpc>
                        <a:spcBef>
                          <a:spcPts val="0"/>
                        </a:spcBef>
                        <a:spcAft>
                          <a:spcPts val="1000"/>
                        </a:spcAft>
                        <a:buClrTx/>
                        <a:buSzTx/>
                        <a:buFontTx/>
                        <a:buNone/>
                        <a:tabLst/>
                        <a:defRPr/>
                      </a:pPr>
                      <a:endParaRPr lang="en-US" sz="1200" b="0" baseline="0" dirty="0"/>
                    </a:p>
                    <a:p>
                      <a:pPr marL="0" marR="0" indent="0" algn="l" defTabSz="914400" rtl="0" eaLnBrk="1" fontAlgn="auto" latinLnBrk="0" hangingPunct="1">
                        <a:lnSpc>
                          <a:spcPct val="100000"/>
                        </a:lnSpc>
                        <a:spcBef>
                          <a:spcPts val="0"/>
                        </a:spcBef>
                        <a:spcAft>
                          <a:spcPts val="1000"/>
                        </a:spcAft>
                        <a:buClrTx/>
                        <a:buSzTx/>
                        <a:buFontTx/>
                        <a:buNone/>
                        <a:tabLst/>
                        <a:defRPr/>
                      </a:pPr>
                      <a:endParaRPr lang="en-US" sz="1200" b="0" baseline="0" dirty="0"/>
                    </a:p>
                    <a:p>
                      <a:pPr marL="0" marR="0" indent="0" algn="l" defTabSz="914400" rtl="0" eaLnBrk="1" fontAlgn="auto" latinLnBrk="0" hangingPunct="1">
                        <a:lnSpc>
                          <a:spcPct val="100000"/>
                        </a:lnSpc>
                        <a:spcBef>
                          <a:spcPts val="0"/>
                        </a:spcBef>
                        <a:spcAft>
                          <a:spcPts val="1000"/>
                        </a:spcAft>
                        <a:buClrTx/>
                        <a:buSzTx/>
                        <a:buFontTx/>
                        <a:buNone/>
                        <a:tabLst/>
                        <a:defRPr/>
                      </a:pPr>
                      <a:endParaRPr lang="en-US" sz="1200" b="0" baseline="0" dirty="0"/>
                    </a:p>
                    <a:p>
                      <a:pPr marL="0" marR="0" indent="0" algn="l" defTabSz="914400" rtl="0" eaLnBrk="1" fontAlgn="auto" latinLnBrk="0" hangingPunct="1">
                        <a:lnSpc>
                          <a:spcPct val="100000"/>
                        </a:lnSpc>
                        <a:spcBef>
                          <a:spcPts val="0"/>
                        </a:spcBef>
                        <a:spcAft>
                          <a:spcPts val="1000"/>
                        </a:spcAft>
                        <a:buClrTx/>
                        <a:buSzTx/>
                        <a:buFontTx/>
                        <a:buNone/>
                        <a:tabLst/>
                        <a:defRPr/>
                      </a:pPr>
                      <a:endParaRPr lang="en-US" sz="1200" b="0" dirty="0"/>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0CFEC368-1D7A-4F81-ABF6-AE0E36BAF64C}" type="slidenum">
              <a:rPr lang="en-US" smtClean="0"/>
              <a:pPr/>
              <a:t>13</a:t>
            </a:fld>
            <a:endParaRPr lang="en-US"/>
          </a:p>
        </p:txBody>
      </p:sp>
    </p:spTree>
    <p:extLst>
      <p:ext uri="{BB962C8B-B14F-4D97-AF65-F5344CB8AC3E}">
        <p14:creationId xmlns:p14="http://schemas.microsoft.com/office/powerpoint/2010/main" val="3461127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 Staff capacities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2550156"/>
              </p:ext>
            </p:extLst>
          </p:nvPr>
        </p:nvGraphicFramePr>
        <p:xfrm>
          <a:off x="0" y="1600200"/>
          <a:ext cx="9144000" cy="4363720"/>
        </p:xfrm>
        <a:graphic>
          <a:graphicData uri="http://schemas.openxmlformats.org/drawingml/2006/table">
            <a:tbl>
              <a:tblPr firstRow="1" bandRow="1">
                <a:tableStyleId>{F2DE63D5-997A-4646-A377-4702673A728D}</a:tableStyleId>
              </a:tblPr>
              <a:tblGrid>
                <a:gridCol w="1794933">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6536267">
                  <a:extLst>
                    <a:ext uri="{9D8B030D-6E8A-4147-A177-3AD203B41FA5}">
                      <a16:colId xmlns:a16="http://schemas.microsoft.com/office/drawing/2014/main" val="20002"/>
                    </a:ext>
                  </a:extLst>
                </a:gridCol>
              </a:tblGrid>
              <a:tr h="370840">
                <a:tc>
                  <a:txBody>
                    <a:bodyPr/>
                    <a:lstStyle/>
                    <a:p>
                      <a:r>
                        <a:rPr lang="en-US" sz="1500" b="1" dirty="0"/>
                        <a:t>Indicator</a:t>
                      </a:r>
                    </a:p>
                  </a:txBody>
                  <a:tcPr/>
                </a:tc>
                <a:tc>
                  <a:txBody>
                    <a:bodyPr/>
                    <a:lstStyle/>
                    <a:p>
                      <a:r>
                        <a:rPr lang="en-US" sz="1500" b="1" dirty="0"/>
                        <a:t>Score</a:t>
                      </a:r>
                    </a:p>
                  </a:txBody>
                  <a:tcPr/>
                </a:tc>
                <a:tc>
                  <a:txBody>
                    <a:bodyPr/>
                    <a:lstStyle/>
                    <a:p>
                      <a:r>
                        <a:rPr lang="en-US" sz="1500" b="1" dirty="0"/>
                        <a:t>Explanation</a:t>
                      </a:r>
                    </a:p>
                  </a:txBody>
                  <a:tcPr/>
                </a:tc>
                <a:extLst>
                  <a:ext uri="{0D108BD9-81ED-4DB2-BD59-A6C34878D82A}">
                    <a16:rowId xmlns:a16="http://schemas.microsoft.com/office/drawing/2014/main" val="10000"/>
                  </a:ext>
                </a:extLst>
              </a:tr>
              <a:tr h="370840">
                <a:tc>
                  <a:txBody>
                    <a:bodyPr/>
                    <a:lstStyle/>
                    <a:p>
                      <a:pPr>
                        <a:spcAft>
                          <a:spcPts val="1000"/>
                        </a:spcAft>
                      </a:pPr>
                      <a:r>
                        <a:rPr lang="en-US" sz="1200" b="1" dirty="0"/>
                        <a:t>7. Staff and/or sales agents are adequately trained, incentivized, and supervised to inform clients and sell responsibly </a:t>
                      </a:r>
                    </a:p>
                  </a:txBody>
                  <a:tcPr/>
                </a:tc>
                <a:tc>
                  <a:txBody>
                    <a:bodyPr/>
                    <a:lstStyle/>
                    <a:p>
                      <a:pPr>
                        <a:spcAft>
                          <a:spcPts val="1000"/>
                        </a:spcAft>
                      </a:pPr>
                      <a:endParaRPr lang="en-US" sz="1200" b="1" dirty="0"/>
                    </a:p>
                    <a:p>
                      <a:pPr>
                        <a:spcAft>
                          <a:spcPts val="1000"/>
                        </a:spcAft>
                      </a:pPr>
                      <a:endParaRPr lang="en-US" sz="1200" b="1" dirty="0"/>
                    </a:p>
                  </a:txBody>
                  <a:tcPr/>
                </a:tc>
                <a:tc>
                  <a:txBody>
                    <a:bodyPr/>
                    <a:lstStyle/>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0CFEC368-1D7A-4F81-ABF6-AE0E36BAF64C}" type="slidenum">
              <a:rPr lang="en-US" smtClean="0"/>
              <a:pPr/>
              <a:t>14</a:t>
            </a:fld>
            <a:endParaRPr lang="en-US"/>
          </a:p>
        </p:txBody>
      </p:sp>
    </p:spTree>
    <p:extLst>
      <p:ext uri="{BB962C8B-B14F-4D97-AF65-F5344CB8AC3E}">
        <p14:creationId xmlns:p14="http://schemas.microsoft.com/office/powerpoint/2010/main" val="3691200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 Premium payment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23413646"/>
              </p:ext>
            </p:extLst>
          </p:nvPr>
        </p:nvGraphicFramePr>
        <p:xfrm>
          <a:off x="0" y="1600200"/>
          <a:ext cx="9156700" cy="4018280"/>
        </p:xfrm>
        <a:graphic>
          <a:graphicData uri="http://schemas.openxmlformats.org/drawingml/2006/table">
            <a:tbl>
              <a:tblPr firstRow="1" bandRow="1">
                <a:tableStyleId>{F2DE63D5-997A-4646-A377-4702673A728D}</a:tableStyleId>
              </a:tblPr>
              <a:tblGrid>
                <a:gridCol w="1794933">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6548967">
                  <a:extLst>
                    <a:ext uri="{9D8B030D-6E8A-4147-A177-3AD203B41FA5}">
                      <a16:colId xmlns:a16="http://schemas.microsoft.com/office/drawing/2014/main" val="20002"/>
                    </a:ext>
                  </a:extLst>
                </a:gridCol>
              </a:tblGrid>
              <a:tr h="370840">
                <a:tc>
                  <a:txBody>
                    <a:bodyPr/>
                    <a:lstStyle/>
                    <a:p>
                      <a:r>
                        <a:rPr lang="en-US" sz="1500" b="1" dirty="0"/>
                        <a:t>Indicator</a:t>
                      </a:r>
                    </a:p>
                  </a:txBody>
                  <a:tcPr/>
                </a:tc>
                <a:tc>
                  <a:txBody>
                    <a:bodyPr/>
                    <a:lstStyle/>
                    <a:p>
                      <a:r>
                        <a:rPr lang="en-US" sz="1500" b="1" dirty="0"/>
                        <a:t>Score</a:t>
                      </a:r>
                    </a:p>
                  </a:txBody>
                  <a:tcPr/>
                </a:tc>
                <a:tc>
                  <a:txBody>
                    <a:bodyPr/>
                    <a:lstStyle/>
                    <a:p>
                      <a:r>
                        <a:rPr lang="en-US" sz="1500" b="1" dirty="0"/>
                        <a:t>Explanation</a:t>
                      </a:r>
                    </a:p>
                  </a:txBody>
                  <a:tcPr/>
                </a:tc>
                <a:extLst>
                  <a:ext uri="{0D108BD9-81ED-4DB2-BD59-A6C34878D82A}">
                    <a16:rowId xmlns:a16="http://schemas.microsoft.com/office/drawing/2014/main" val="10000"/>
                  </a:ext>
                </a:extLst>
              </a:tr>
              <a:tr h="370840">
                <a:tc>
                  <a:txBody>
                    <a:bodyPr/>
                    <a:lstStyle/>
                    <a:p>
                      <a:pPr marL="0" marR="0" algn="l">
                        <a:spcBef>
                          <a:spcPts val="0"/>
                        </a:spcBef>
                        <a:spcAft>
                          <a:spcPts val="1000"/>
                        </a:spcAft>
                      </a:pPr>
                      <a:r>
                        <a:rPr lang="en-US" sz="1200" b="1" dirty="0">
                          <a:effectLst/>
                          <a:latin typeface="Arial"/>
                          <a:ea typeface="Times New Roman"/>
                          <a:cs typeface="Arial"/>
                        </a:rPr>
                        <a:t>8. Premium payment processes minimize liquidity constraints</a:t>
                      </a:r>
                    </a:p>
                    <a:p>
                      <a:pPr marL="0" marR="0" algn="l">
                        <a:spcBef>
                          <a:spcPts val="0"/>
                        </a:spcBef>
                        <a:spcAft>
                          <a:spcPts val="1000"/>
                        </a:spcAft>
                      </a:pPr>
                      <a:endParaRPr lang="en-US" sz="1200" b="1" dirty="0">
                        <a:effectLst/>
                        <a:latin typeface="Arial"/>
                        <a:ea typeface="ＭＳ 明朝"/>
                        <a:cs typeface="Arial"/>
                      </a:endParaRPr>
                    </a:p>
                    <a:p>
                      <a:pPr marL="0" marR="0" algn="l">
                        <a:spcBef>
                          <a:spcPts val="0"/>
                        </a:spcBef>
                        <a:spcAft>
                          <a:spcPts val="1000"/>
                        </a:spcAft>
                      </a:pPr>
                      <a:endParaRPr lang="en-US" sz="1200" b="1" dirty="0">
                        <a:effectLst/>
                        <a:latin typeface="Arial"/>
                        <a:ea typeface="ＭＳ 明朝"/>
                        <a:cs typeface="Arial"/>
                      </a:endParaRPr>
                    </a:p>
                    <a:p>
                      <a:pPr marL="0" marR="0" algn="l">
                        <a:spcBef>
                          <a:spcPts val="0"/>
                        </a:spcBef>
                        <a:spcAft>
                          <a:spcPts val="1000"/>
                        </a:spcAft>
                      </a:pPr>
                      <a:endParaRPr lang="en-US" sz="1200" b="1" dirty="0">
                        <a:effectLst/>
                        <a:latin typeface="Arial"/>
                        <a:ea typeface="ＭＳ 明朝"/>
                        <a:cs typeface="Arial"/>
                      </a:endParaRPr>
                    </a:p>
                    <a:p>
                      <a:pPr marL="0" marR="0" algn="l">
                        <a:spcBef>
                          <a:spcPts val="0"/>
                        </a:spcBef>
                        <a:spcAft>
                          <a:spcPts val="1000"/>
                        </a:spcAft>
                      </a:pPr>
                      <a:endParaRPr lang="en-US" sz="1200" b="1" dirty="0">
                        <a:effectLst/>
                        <a:latin typeface="Arial"/>
                        <a:ea typeface="ＭＳ 明朝"/>
                        <a:cs typeface="Arial"/>
                      </a:endParaRPr>
                    </a:p>
                    <a:p>
                      <a:pPr marL="0" marR="0" algn="l">
                        <a:spcBef>
                          <a:spcPts val="0"/>
                        </a:spcBef>
                        <a:spcAft>
                          <a:spcPts val="1000"/>
                        </a:spcAft>
                      </a:pPr>
                      <a:endParaRPr lang="en-US" sz="1200" b="1" dirty="0">
                        <a:effectLst/>
                        <a:latin typeface="Arial"/>
                        <a:ea typeface="ＭＳ 明朝"/>
                        <a:cs typeface="Arial"/>
                      </a:endParaRPr>
                    </a:p>
                    <a:p>
                      <a:pPr marL="0" marR="0" algn="l">
                        <a:spcBef>
                          <a:spcPts val="0"/>
                        </a:spcBef>
                        <a:spcAft>
                          <a:spcPts val="1000"/>
                        </a:spcAft>
                      </a:pPr>
                      <a:endParaRPr lang="en-US" sz="1200" b="1" dirty="0">
                        <a:effectLst/>
                        <a:latin typeface="Arial"/>
                        <a:ea typeface="ＭＳ 明朝"/>
                        <a:cs typeface="Arial"/>
                      </a:endParaRPr>
                    </a:p>
                    <a:p>
                      <a:pPr marL="0" marR="0" algn="l">
                        <a:spcBef>
                          <a:spcPts val="0"/>
                        </a:spcBef>
                        <a:spcAft>
                          <a:spcPts val="1000"/>
                        </a:spcAft>
                      </a:pPr>
                      <a:endParaRPr lang="en-US" sz="1200" b="1" dirty="0">
                        <a:effectLst/>
                        <a:latin typeface="Arial"/>
                        <a:ea typeface="ＭＳ 明朝"/>
                        <a:cs typeface="Arial"/>
                      </a:endParaRPr>
                    </a:p>
                    <a:p>
                      <a:pPr marL="0" marR="0" algn="l">
                        <a:spcBef>
                          <a:spcPts val="0"/>
                        </a:spcBef>
                        <a:spcAft>
                          <a:spcPts val="1000"/>
                        </a:spcAft>
                      </a:pPr>
                      <a:endParaRPr lang="en-US" sz="1200" b="1" dirty="0">
                        <a:effectLst/>
                        <a:latin typeface="Arial"/>
                        <a:ea typeface="ＭＳ 明朝"/>
                        <a:cs typeface="Arial"/>
                      </a:endParaRPr>
                    </a:p>
                    <a:p>
                      <a:pPr marL="0" marR="0" algn="l">
                        <a:spcBef>
                          <a:spcPts val="0"/>
                        </a:spcBef>
                        <a:spcAft>
                          <a:spcPts val="1000"/>
                        </a:spcAft>
                      </a:pPr>
                      <a:endParaRPr lang="en-US" sz="1200" b="1" dirty="0">
                        <a:effectLst/>
                        <a:latin typeface="Arial"/>
                        <a:ea typeface="ＭＳ 明朝"/>
                        <a:cs typeface="Arial"/>
                      </a:endParaRPr>
                    </a:p>
                    <a:p>
                      <a:pPr marL="0" marR="0" algn="l">
                        <a:spcBef>
                          <a:spcPts val="0"/>
                        </a:spcBef>
                        <a:spcAft>
                          <a:spcPts val="1000"/>
                        </a:spcAft>
                      </a:pPr>
                      <a:endParaRPr lang="en-US" sz="1200" b="1" dirty="0">
                        <a:effectLst/>
                        <a:latin typeface="Arial"/>
                        <a:ea typeface="ＭＳ 明朝"/>
                        <a:cs typeface="Arial"/>
                      </a:endParaRPr>
                    </a:p>
                  </a:txBody>
                  <a:tcPr marL="68580" marR="68580" marT="0" marB="0"/>
                </a:tc>
                <a:tc>
                  <a:txBody>
                    <a:bodyPr/>
                    <a:lstStyle/>
                    <a:p>
                      <a:pPr>
                        <a:spcBef>
                          <a:spcPts val="0"/>
                        </a:spcBef>
                        <a:spcAft>
                          <a:spcPts val="1000"/>
                        </a:spcAft>
                      </a:pPr>
                      <a:endParaRPr lang="en-US" sz="1200" b="1" dirty="0"/>
                    </a:p>
                    <a:p>
                      <a:pPr>
                        <a:spcBef>
                          <a:spcPts val="0"/>
                        </a:spcBef>
                        <a:spcAft>
                          <a:spcPts val="1000"/>
                        </a:spcAft>
                      </a:pPr>
                      <a:endParaRPr lang="en-US" sz="1200" b="1" dirty="0"/>
                    </a:p>
                  </a:txBody>
                  <a:tcPr/>
                </a:tc>
                <a:tc>
                  <a:txBody>
                    <a:bodyPr/>
                    <a:lstStyle/>
                    <a:p>
                      <a:pPr marL="0" marR="0" lvl="0" indent="0" algn="l" defTabSz="914400" rtl="0" eaLnBrk="1" fontAlgn="auto" latinLnBrk="0" hangingPunct="1">
                        <a:lnSpc>
                          <a:spcPct val="100000"/>
                        </a:lnSpc>
                        <a:spcBef>
                          <a:spcPts val="0"/>
                        </a:spcBef>
                        <a:spcAft>
                          <a:spcPts val="1000"/>
                        </a:spcAft>
                        <a:buClrTx/>
                        <a:buSzTx/>
                        <a:buFontTx/>
                        <a:buNone/>
                        <a:tabLst/>
                        <a:defRPr/>
                      </a:pPr>
                      <a:r>
                        <a:rPr lang="en-US" sz="1200" kern="1200" dirty="0">
                          <a:solidFill>
                            <a:schemeClr val="tx1"/>
                          </a:solidFill>
                          <a:effectLst/>
                          <a:latin typeface="+mn-lt"/>
                          <a:ea typeface="+mn-ea"/>
                          <a:cs typeface="+mn-cs"/>
                        </a:rPr>
                        <a:t>.</a:t>
                      </a:r>
                      <a:endParaRPr lang="en-US" sz="1200" b="1" dirty="0"/>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0CFEC368-1D7A-4F81-ABF6-AE0E36BAF64C}" type="slidenum">
              <a:rPr lang="en-US" smtClean="0"/>
              <a:pPr/>
              <a:t>15</a:t>
            </a:fld>
            <a:endParaRPr lang="en-US"/>
          </a:p>
        </p:txBody>
      </p:sp>
    </p:spTree>
    <p:extLst>
      <p:ext uri="{BB962C8B-B14F-4D97-AF65-F5344CB8AC3E}">
        <p14:creationId xmlns:p14="http://schemas.microsoft.com/office/powerpoint/2010/main" val="2431814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#9: Inclusiveness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65302551"/>
              </p:ext>
            </p:extLst>
          </p:nvPr>
        </p:nvGraphicFramePr>
        <p:xfrm>
          <a:off x="0" y="1600200"/>
          <a:ext cx="9156700" cy="3743960"/>
        </p:xfrm>
        <a:graphic>
          <a:graphicData uri="http://schemas.openxmlformats.org/drawingml/2006/table">
            <a:tbl>
              <a:tblPr firstRow="1" bandRow="1">
                <a:tableStyleId>{F2DE63D5-997A-4646-A377-4702673A728D}</a:tableStyleId>
              </a:tblPr>
              <a:tblGrid>
                <a:gridCol w="1794933">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6548967">
                  <a:extLst>
                    <a:ext uri="{9D8B030D-6E8A-4147-A177-3AD203B41FA5}">
                      <a16:colId xmlns:a16="http://schemas.microsoft.com/office/drawing/2014/main" val="20002"/>
                    </a:ext>
                  </a:extLst>
                </a:gridCol>
              </a:tblGrid>
              <a:tr h="370840">
                <a:tc>
                  <a:txBody>
                    <a:bodyPr/>
                    <a:lstStyle/>
                    <a:p>
                      <a:r>
                        <a:rPr lang="en-US" sz="1500" b="1" dirty="0"/>
                        <a:t>Indicator</a:t>
                      </a:r>
                    </a:p>
                  </a:txBody>
                  <a:tcPr/>
                </a:tc>
                <a:tc>
                  <a:txBody>
                    <a:bodyPr/>
                    <a:lstStyle/>
                    <a:p>
                      <a:r>
                        <a:rPr lang="en-US" sz="1500" b="1" dirty="0"/>
                        <a:t>Score</a:t>
                      </a:r>
                    </a:p>
                  </a:txBody>
                  <a:tcPr/>
                </a:tc>
                <a:tc>
                  <a:txBody>
                    <a:bodyPr/>
                    <a:lstStyle/>
                    <a:p>
                      <a:r>
                        <a:rPr lang="en-US" sz="1500" b="1" dirty="0"/>
                        <a:t>Explanation</a:t>
                      </a:r>
                    </a:p>
                  </a:txBody>
                  <a:tcPr/>
                </a:tc>
                <a:extLst>
                  <a:ext uri="{0D108BD9-81ED-4DB2-BD59-A6C34878D82A}">
                    <a16:rowId xmlns:a16="http://schemas.microsoft.com/office/drawing/2014/main" val="10000"/>
                  </a:ext>
                </a:extLst>
              </a:tr>
              <a:tr h="370840">
                <a:tc>
                  <a:txBody>
                    <a:bodyPr/>
                    <a:lstStyle/>
                    <a:p>
                      <a:pPr>
                        <a:spcAft>
                          <a:spcPts val="1000"/>
                        </a:spcAft>
                      </a:pPr>
                      <a:r>
                        <a:rPr lang="en-US" sz="1200" b="1" dirty="0"/>
                        <a:t>9. Product is inclusive</a:t>
                      </a:r>
                    </a:p>
                  </a:txBody>
                  <a:tcPr/>
                </a:tc>
                <a:tc>
                  <a:txBody>
                    <a:bodyPr/>
                    <a:lstStyle/>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txBody>
                  <a:tcPr/>
                </a:tc>
                <a:tc>
                  <a:txBody>
                    <a:bodyPr/>
                    <a:lstStyle/>
                    <a:p>
                      <a:pPr>
                        <a:spcAft>
                          <a:spcPts val="1000"/>
                        </a:spcAft>
                      </a:pPr>
                      <a:endParaRPr lang="en-US" sz="1200" b="1" dirty="0"/>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0CFEC368-1D7A-4F81-ABF6-AE0E36BAF64C}" type="slidenum">
              <a:rPr lang="en-US" smtClean="0"/>
              <a:pPr/>
              <a:t>16</a:t>
            </a:fld>
            <a:endParaRPr lang="en-US"/>
          </a:p>
        </p:txBody>
      </p:sp>
    </p:spTree>
    <p:extLst>
      <p:ext uri="{BB962C8B-B14F-4D97-AF65-F5344CB8AC3E}">
        <p14:creationId xmlns:p14="http://schemas.microsoft.com/office/powerpoint/2010/main" val="2549052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 Coverage for price paid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11896893"/>
              </p:ext>
            </p:extLst>
          </p:nvPr>
        </p:nvGraphicFramePr>
        <p:xfrm>
          <a:off x="0" y="1600200"/>
          <a:ext cx="9131300" cy="4053840"/>
        </p:xfrm>
        <a:graphic>
          <a:graphicData uri="http://schemas.openxmlformats.org/drawingml/2006/table">
            <a:tbl>
              <a:tblPr firstRow="1" bandRow="1">
                <a:tableStyleId>{F2DE63D5-997A-4646-A377-4702673A728D}</a:tableStyleId>
              </a:tblPr>
              <a:tblGrid>
                <a:gridCol w="1794933">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6523567">
                  <a:extLst>
                    <a:ext uri="{9D8B030D-6E8A-4147-A177-3AD203B41FA5}">
                      <a16:colId xmlns:a16="http://schemas.microsoft.com/office/drawing/2014/main" val="20002"/>
                    </a:ext>
                  </a:extLst>
                </a:gridCol>
              </a:tblGrid>
              <a:tr h="370840">
                <a:tc>
                  <a:txBody>
                    <a:bodyPr/>
                    <a:lstStyle/>
                    <a:p>
                      <a:r>
                        <a:rPr lang="en-US" sz="1500" b="1" dirty="0"/>
                        <a:t>Indicator</a:t>
                      </a:r>
                    </a:p>
                  </a:txBody>
                  <a:tcPr/>
                </a:tc>
                <a:tc>
                  <a:txBody>
                    <a:bodyPr/>
                    <a:lstStyle/>
                    <a:p>
                      <a:r>
                        <a:rPr lang="en-US" sz="1500" b="1" dirty="0"/>
                        <a:t>Score</a:t>
                      </a:r>
                    </a:p>
                  </a:txBody>
                  <a:tcPr/>
                </a:tc>
                <a:tc>
                  <a:txBody>
                    <a:bodyPr/>
                    <a:lstStyle/>
                    <a:p>
                      <a:r>
                        <a:rPr lang="en-US" sz="1500" b="1" dirty="0"/>
                        <a:t>Explanation</a:t>
                      </a:r>
                    </a:p>
                  </a:txBody>
                  <a:tcPr/>
                </a:tc>
                <a:extLst>
                  <a:ext uri="{0D108BD9-81ED-4DB2-BD59-A6C34878D82A}">
                    <a16:rowId xmlns:a16="http://schemas.microsoft.com/office/drawing/2014/main" val="10000"/>
                  </a:ext>
                </a:extLst>
              </a:tr>
              <a:tr h="370840">
                <a:tc>
                  <a:txBody>
                    <a:bodyPr/>
                    <a:lstStyle/>
                    <a:p>
                      <a:pPr>
                        <a:spcAft>
                          <a:spcPts val="1000"/>
                        </a:spcAft>
                      </a:pPr>
                      <a:r>
                        <a:rPr lang="en-US" sz="1200" b="1" dirty="0"/>
                        <a:t>10. Product delivers adequate coverage for money </a:t>
                      </a:r>
                    </a:p>
                  </a:txBody>
                  <a:tcPr/>
                </a:tc>
                <a:tc>
                  <a:txBody>
                    <a:bodyPr/>
                    <a:lstStyle/>
                    <a:p>
                      <a:pPr>
                        <a:spcAft>
                          <a:spcPts val="1000"/>
                        </a:spcAft>
                      </a:pPr>
                      <a:endParaRPr lang="en-US" sz="1200" b="1" dirty="0"/>
                    </a:p>
                    <a:p>
                      <a:pPr>
                        <a:spcAft>
                          <a:spcPts val="1000"/>
                        </a:spcAft>
                      </a:pPr>
                      <a:endParaRPr lang="en-US" sz="1200" b="1" dirty="0"/>
                    </a:p>
                    <a:p>
                      <a:pPr algn="ctr">
                        <a:spcAft>
                          <a:spcPts val="1000"/>
                        </a:spcAft>
                      </a:pPr>
                      <a:endParaRPr lang="en-US" sz="1200" b="1" dirty="0"/>
                    </a:p>
                  </a:txBody>
                  <a:tcPr/>
                </a:tc>
                <a:tc>
                  <a:txBody>
                    <a:bodyPr/>
                    <a:lstStyle/>
                    <a:p>
                      <a:pPr>
                        <a:spcAft>
                          <a:spcPts val="1000"/>
                        </a:spcAft>
                      </a:pPr>
                      <a:endParaRPr lang="en-US" sz="1200" b="0" baseline="0" dirty="0"/>
                    </a:p>
                    <a:p>
                      <a:pPr>
                        <a:spcAft>
                          <a:spcPts val="1000"/>
                        </a:spcAft>
                      </a:pPr>
                      <a:endParaRPr lang="en-US" sz="1200" b="0" baseline="0" dirty="0"/>
                    </a:p>
                    <a:p>
                      <a:pPr>
                        <a:spcAft>
                          <a:spcPts val="1000"/>
                        </a:spcAft>
                      </a:pPr>
                      <a:endParaRPr lang="en-US" sz="1200" b="0" baseline="0" dirty="0"/>
                    </a:p>
                    <a:p>
                      <a:pPr>
                        <a:spcAft>
                          <a:spcPts val="1000"/>
                        </a:spcAft>
                      </a:pPr>
                      <a:endParaRPr lang="en-US" sz="1200" b="0" baseline="0" dirty="0"/>
                    </a:p>
                    <a:p>
                      <a:pPr>
                        <a:spcAft>
                          <a:spcPts val="1000"/>
                        </a:spcAft>
                      </a:pPr>
                      <a:endParaRPr lang="en-US" sz="1200" b="0" baseline="0" dirty="0"/>
                    </a:p>
                    <a:p>
                      <a:pPr>
                        <a:spcAft>
                          <a:spcPts val="1000"/>
                        </a:spcAft>
                      </a:pPr>
                      <a:endParaRPr lang="en-US" sz="1200" b="0" baseline="0" dirty="0"/>
                    </a:p>
                    <a:p>
                      <a:pPr>
                        <a:spcAft>
                          <a:spcPts val="1000"/>
                        </a:spcAft>
                      </a:pPr>
                      <a:endParaRPr lang="en-US" sz="1200" b="0" baseline="0" dirty="0"/>
                    </a:p>
                    <a:p>
                      <a:pPr>
                        <a:spcAft>
                          <a:spcPts val="1000"/>
                        </a:spcAft>
                      </a:pPr>
                      <a:endParaRPr lang="en-US" sz="1200" b="0" baseline="0" dirty="0"/>
                    </a:p>
                    <a:p>
                      <a:pPr>
                        <a:spcAft>
                          <a:spcPts val="1000"/>
                        </a:spcAft>
                      </a:pPr>
                      <a:endParaRPr lang="en-US" sz="1200" b="0" baseline="0" dirty="0"/>
                    </a:p>
                    <a:p>
                      <a:pPr>
                        <a:spcAft>
                          <a:spcPts val="1000"/>
                        </a:spcAft>
                      </a:pPr>
                      <a:endParaRPr lang="en-US" sz="1200" b="0" baseline="0" dirty="0"/>
                    </a:p>
                    <a:p>
                      <a:pPr>
                        <a:spcAft>
                          <a:spcPts val="1000"/>
                        </a:spcAft>
                      </a:pPr>
                      <a:endParaRPr lang="en-US" sz="1200" b="0" baseline="0" dirty="0"/>
                    </a:p>
                    <a:p>
                      <a:pPr>
                        <a:spcAft>
                          <a:spcPts val="1000"/>
                        </a:spcAft>
                      </a:pPr>
                      <a:endParaRPr lang="en-US" sz="1200" b="0" baseline="0" dirty="0"/>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0CFEC368-1D7A-4F81-ABF6-AE0E36BAF64C}" type="slidenum">
              <a:rPr lang="en-US" smtClean="0"/>
              <a:pPr/>
              <a:t>17</a:t>
            </a:fld>
            <a:endParaRPr lang="en-US"/>
          </a:p>
        </p:txBody>
      </p:sp>
    </p:spTree>
    <p:extLst>
      <p:ext uri="{BB962C8B-B14F-4D97-AF65-F5344CB8AC3E}">
        <p14:creationId xmlns:p14="http://schemas.microsoft.com/office/powerpoint/2010/main" val="3415661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 Timeliness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45255759"/>
              </p:ext>
            </p:extLst>
          </p:nvPr>
        </p:nvGraphicFramePr>
        <p:xfrm>
          <a:off x="0" y="1600200"/>
          <a:ext cx="9131300" cy="4053840"/>
        </p:xfrm>
        <a:graphic>
          <a:graphicData uri="http://schemas.openxmlformats.org/drawingml/2006/table">
            <a:tbl>
              <a:tblPr firstRow="1" bandRow="1">
                <a:tableStyleId>{F2DE63D5-997A-4646-A377-4702673A728D}</a:tableStyleId>
              </a:tblPr>
              <a:tblGrid>
                <a:gridCol w="1794933">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6523567">
                  <a:extLst>
                    <a:ext uri="{9D8B030D-6E8A-4147-A177-3AD203B41FA5}">
                      <a16:colId xmlns:a16="http://schemas.microsoft.com/office/drawing/2014/main" val="20002"/>
                    </a:ext>
                  </a:extLst>
                </a:gridCol>
              </a:tblGrid>
              <a:tr h="370840">
                <a:tc>
                  <a:txBody>
                    <a:bodyPr/>
                    <a:lstStyle/>
                    <a:p>
                      <a:r>
                        <a:rPr lang="en-US" sz="1500" b="1" dirty="0"/>
                        <a:t>Indicator</a:t>
                      </a:r>
                    </a:p>
                  </a:txBody>
                  <a:tcPr/>
                </a:tc>
                <a:tc>
                  <a:txBody>
                    <a:bodyPr/>
                    <a:lstStyle/>
                    <a:p>
                      <a:r>
                        <a:rPr lang="en-US" sz="1500" b="1" dirty="0"/>
                        <a:t>Score</a:t>
                      </a:r>
                    </a:p>
                  </a:txBody>
                  <a:tcPr/>
                </a:tc>
                <a:tc>
                  <a:txBody>
                    <a:bodyPr/>
                    <a:lstStyle/>
                    <a:p>
                      <a:r>
                        <a:rPr lang="en-US" sz="1500" b="1" dirty="0"/>
                        <a:t>Explanation</a:t>
                      </a:r>
                    </a:p>
                  </a:txBody>
                  <a:tcPr/>
                </a:tc>
                <a:extLst>
                  <a:ext uri="{0D108BD9-81ED-4DB2-BD59-A6C34878D82A}">
                    <a16:rowId xmlns:a16="http://schemas.microsoft.com/office/drawing/2014/main" val="10000"/>
                  </a:ext>
                </a:extLst>
              </a:tr>
              <a:tr h="370840">
                <a:tc>
                  <a:txBody>
                    <a:bodyPr/>
                    <a:lstStyle/>
                    <a:p>
                      <a:pPr>
                        <a:spcAft>
                          <a:spcPts val="1000"/>
                        </a:spcAft>
                      </a:pPr>
                      <a:r>
                        <a:rPr lang="en-US" sz="1200" b="1" dirty="0"/>
                        <a:t>11. Benefits are delivered in a timely manner </a:t>
                      </a:r>
                    </a:p>
                  </a:txBody>
                  <a:tcPr/>
                </a:tc>
                <a:tc>
                  <a:txBody>
                    <a:bodyPr/>
                    <a:lstStyle/>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txBody>
                  <a:tcPr/>
                </a:tc>
                <a:tc>
                  <a:txBody>
                    <a:bodyPr/>
                    <a:lstStyle/>
                    <a:p>
                      <a:pPr lvl="0">
                        <a:spcAft>
                          <a:spcPts val="1000"/>
                        </a:spcAft>
                      </a:pPr>
                      <a:endParaRPr lang="en-US" sz="1200" kern="1200" baseline="0" dirty="0">
                        <a:solidFill>
                          <a:schemeClr val="tx1"/>
                        </a:solidFill>
                        <a:effectLst/>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0CFEC368-1D7A-4F81-ABF6-AE0E36BAF64C}" type="slidenum">
              <a:rPr lang="en-US" smtClean="0"/>
              <a:pPr/>
              <a:t>18</a:t>
            </a:fld>
            <a:endParaRPr lang="en-US"/>
          </a:p>
        </p:txBody>
      </p:sp>
    </p:spTree>
    <p:extLst>
      <p:ext uri="{BB962C8B-B14F-4D97-AF65-F5344CB8AC3E}">
        <p14:creationId xmlns:p14="http://schemas.microsoft.com/office/powerpoint/2010/main" val="3583006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#12: Clarity and reliability of delivery processes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19633281"/>
              </p:ext>
            </p:extLst>
          </p:nvPr>
        </p:nvGraphicFramePr>
        <p:xfrm>
          <a:off x="0" y="1600200"/>
          <a:ext cx="9131300" cy="3743960"/>
        </p:xfrm>
        <a:graphic>
          <a:graphicData uri="http://schemas.openxmlformats.org/drawingml/2006/table">
            <a:tbl>
              <a:tblPr firstRow="1" bandRow="1">
                <a:tableStyleId>{F2DE63D5-997A-4646-A377-4702673A728D}</a:tableStyleId>
              </a:tblPr>
              <a:tblGrid>
                <a:gridCol w="1794933">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6523567">
                  <a:extLst>
                    <a:ext uri="{9D8B030D-6E8A-4147-A177-3AD203B41FA5}">
                      <a16:colId xmlns:a16="http://schemas.microsoft.com/office/drawing/2014/main" val="20002"/>
                    </a:ext>
                  </a:extLst>
                </a:gridCol>
              </a:tblGrid>
              <a:tr h="370840">
                <a:tc>
                  <a:txBody>
                    <a:bodyPr/>
                    <a:lstStyle/>
                    <a:p>
                      <a:r>
                        <a:rPr lang="en-US" sz="1500" b="1" dirty="0"/>
                        <a:t>Indicator</a:t>
                      </a:r>
                    </a:p>
                  </a:txBody>
                  <a:tcPr/>
                </a:tc>
                <a:tc>
                  <a:txBody>
                    <a:bodyPr/>
                    <a:lstStyle/>
                    <a:p>
                      <a:r>
                        <a:rPr lang="en-US" sz="1500" b="1" dirty="0"/>
                        <a:t>Score</a:t>
                      </a:r>
                    </a:p>
                  </a:txBody>
                  <a:tcPr/>
                </a:tc>
                <a:tc>
                  <a:txBody>
                    <a:bodyPr/>
                    <a:lstStyle/>
                    <a:p>
                      <a:r>
                        <a:rPr lang="en-US" sz="1500" b="1" dirty="0"/>
                        <a:t>Explanation</a:t>
                      </a:r>
                    </a:p>
                  </a:txBody>
                  <a:tcPr/>
                </a:tc>
                <a:extLst>
                  <a:ext uri="{0D108BD9-81ED-4DB2-BD59-A6C34878D82A}">
                    <a16:rowId xmlns:a16="http://schemas.microsoft.com/office/drawing/2014/main" val="10000"/>
                  </a:ext>
                </a:extLst>
              </a:tr>
              <a:tr h="370840">
                <a:tc>
                  <a:txBody>
                    <a:bodyPr/>
                    <a:lstStyle/>
                    <a:p>
                      <a:pPr>
                        <a:spcBef>
                          <a:spcPts val="0"/>
                        </a:spcBef>
                        <a:spcAft>
                          <a:spcPts val="1000"/>
                        </a:spcAft>
                      </a:pPr>
                      <a:r>
                        <a:rPr lang="en-US" sz="1200" b="1" dirty="0"/>
                        <a:t>12. Procedure to deliver the benefits is reliability and understood</a:t>
                      </a:r>
                    </a:p>
                  </a:txBody>
                  <a:tcPr/>
                </a:tc>
                <a:tc>
                  <a:txBody>
                    <a:bodyPr/>
                    <a:lstStyle/>
                    <a:p>
                      <a:pPr>
                        <a:spcBef>
                          <a:spcPts val="0"/>
                        </a:spcBef>
                        <a:spcAft>
                          <a:spcPts val="1000"/>
                        </a:spcAft>
                      </a:pPr>
                      <a:endParaRPr lang="en-US" sz="1200" b="1" dirty="0"/>
                    </a:p>
                    <a:p>
                      <a:pPr>
                        <a:spcBef>
                          <a:spcPts val="0"/>
                        </a:spcBef>
                        <a:spcAft>
                          <a:spcPts val="1000"/>
                        </a:spcAft>
                      </a:pPr>
                      <a:endParaRPr lang="en-US" sz="1200" b="1" dirty="0"/>
                    </a:p>
                    <a:p>
                      <a:pPr>
                        <a:spcBef>
                          <a:spcPts val="0"/>
                        </a:spcBef>
                        <a:spcAft>
                          <a:spcPts val="1000"/>
                        </a:spcAft>
                      </a:pPr>
                      <a:endParaRPr lang="en-US" sz="1200" b="1" dirty="0"/>
                    </a:p>
                    <a:p>
                      <a:pPr>
                        <a:spcBef>
                          <a:spcPts val="0"/>
                        </a:spcBef>
                        <a:spcAft>
                          <a:spcPts val="1000"/>
                        </a:spcAft>
                      </a:pPr>
                      <a:endParaRPr lang="en-US" sz="1200" b="1" dirty="0"/>
                    </a:p>
                    <a:p>
                      <a:pPr>
                        <a:spcBef>
                          <a:spcPts val="0"/>
                        </a:spcBef>
                        <a:spcAft>
                          <a:spcPts val="1000"/>
                        </a:spcAft>
                      </a:pPr>
                      <a:endParaRPr lang="en-US" sz="1200" b="1" dirty="0"/>
                    </a:p>
                    <a:p>
                      <a:pPr>
                        <a:spcBef>
                          <a:spcPts val="0"/>
                        </a:spcBef>
                        <a:spcAft>
                          <a:spcPts val="1000"/>
                        </a:spcAft>
                      </a:pPr>
                      <a:endParaRPr lang="en-US" sz="1200" b="1" dirty="0"/>
                    </a:p>
                    <a:p>
                      <a:pPr>
                        <a:spcBef>
                          <a:spcPts val="0"/>
                        </a:spcBef>
                        <a:spcAft>
                          <a:spcPts val="1000"/>
                        </a:spcAft>
                      </a:pPr>
                      <a:endParaRPr lang="en-US" sz="1200" b="1" dirty="0"/>
                    </a:p>
                    <a:p>
                      <a:pPr>
                        <a:spcBef>
                          <a:spcPts val="0"/>
                        </a:spcBef>
                        <a:spcAft>
                          <a:spcPts val="1000"/>
                        </a:spcAft>
                      </a:pPr>
                      <a:endParaRPr lang="en-US" sz="1200" b="1" dirty="0"/>
                    </a:p>
                    <a:p>
                      <a:pPr>
                        <a:spcBef>
                          <a:spcPts val="0"/>
                        </a:spcBef>
                        <a:spcAft>
                          <a:spcPts val="1000"/>
                        </a:spcAft>
                      </a:pPr>
                      <a:endParaRPr lang="en-US" sz="1200" b="1" dirty="0"/>
                    </a:p>
                    <a:p>
                      <a:pPr>
                        <a:spcBef>
                          <a:spcPts val="0"/>
                        </a:spcBef>
                        <a:spcAft>
                          <a:spcPts val="1000"/>
                        </a:spcAft>
                      </a:pPr>
                      <a:endParaRPr lang="en-US" sz="1200" b="1" dirty="0"/>
                    </a:p>
                    <a:p>
                      <a:pPr>
                        <a:spcBef>
                          <a:spcPts val="0"/>
                        </a:spcBef>
                        <a:spcAft>
                          <a:spcPts val="1000"/>
                        </a:spcAft>
                      </a:pPr>
                      <a:endParaRPr lang="en-US" sz="1200" b="1" dirty="0"/>
                    </a:p>
                  </a:txBody>
                  <a:tcPr/>
                </a:tc>
                <a:tc>
                  <a:txBody>
                    <a:bodyPr/>
                    <a:lstStyle/>
                    <a:p>
                      <a:pPr lvl="0">
                        <a:spcBef>
                          <a:spcPts val="0"/>
                        </a:spcBef>
                        <a:spcAft>
                          <a:spcPts val="1000"/>
                        </a:spcAft>
                      </a:pPr>
                      <a:endParaRPr lang="en-US" sz="1200" kern="1200" dirty="0">
                        <a:solidFill>
                          <a:schemeClr val="tx1"/>
                        </a:solidFill>
                        <a:effectLst/>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0CFEC368-1D7A-4F81-ABF6-AE0E36BAF64C}" type="slidenum">
              <a:rPr lang="en-US" smtClean="0"/>
              <a:pPr/>
              <a:t>19</a:t>
            </a:fld>
            <a:endParaRPr lang="en-US"/>
          </a:p>
        </p:txBody>
      </p:sp>
    </p:spTree>
    <p:extLst>
      <p:ext uri="{BB962C8B-B14F-4D97-AF65-F5344CB8AC3E}">
        <p14:creationId xmlns:p14="http://schemas.microsoft.com/office/powerpoint/2010/main" val="4080478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t>Client Value ASSESSMENT of</a:t>
            </a:r>
            <a:br>
              <a:rPr lang="en-US" sz="3600" dirty="0"/>
            </a:br>
            <a:r>
              <a:rPr lang="en-US" sz="3600" dirty="0"/>
              <a:t>[</a:t>
            </a:r>
            <a:r>
              <a:rPr lang="en-US" sz="3600" i="1" dirty="0"/>
              <a:t>Product</a:t>
            </a:r>
            <a:r>
              <a:rPr lang="en-US" sz="3600" dirty="0"/>
              <a:t>]</a:t>
            </a:r>
          </a:p>
        </p:txBody>
      </p:sp>
      <p:sp>
        <p:nvSpPr>
          <p:cNvPr id="3" name="Subtitle 2"/>
          <p:cNvSpPr>
            <a:spLocks noGrp="1"/>
          </p:cNvSpPr>
          <p:nvPr>
            <p:ph type="subTitle" idx="1"/>
          </p:nvPr>
        </p:nvSpPr>
        <p:spPr>
          <a:xfrm>
            <a:off x="685800" y="3505200"/>
            <a:ext cx="6400800" cy="2073346"/>
          </a:xfrm>
        </p:spPr>
        <p:txBody>
          <a:bodyPr>
            <a:normAutofit fontScale="92500"/>
          </a:bodyPr>
          <a:lstStyle/>
          <a:p>
            <a:r>
              <a:rPr lang="en-US" dirty="0"/>
              <a:t>Results of an assessment using the 3-D Client Value Assessment Tool for Index Insurance</a:t>
            </a:r>
          </a:p>
          <a:p>
            <a:endParaRPr lang="en-US" dirty="0"/>
          </a:p>
          <a:p>
            <a:r>
              <a:rPr lang="en-US" dirty="0"/>
              <a:t>Date</a:t>
            </a:r>
          </a:p>
          <a:p>
            <a:r>
              <a:rPr lang="en-US" dirty="0"/>
              <a:t>Author</a:t>
            </a:r>
          </a:p>
        </p:txBody>
      </p:sp>
      <p:sp>
        <p:nvSpPr>
          <p:cNvPr id="4" name="Slide Number Placeholder 3"/>
          <p:cNvSpPr>
            <a:spLocks noGrp="1"/>
          </p:cNvSpPr>
          <p:nvPr>
            <p:ph type="sldNum" sz="quarter" idx="12"/>
          </p:nvPr>
        </p:nvSpPr>
        <p:spPr/>
        <p:txBody>
          <a:bodyPr/>
          <a:lstStyle/>
          <a:p>
            <a:fld id="{0CFEC368-1D7A-4F81-ABF6-AE0E36BAF64C}" type="slidenum">
              <a:rPr lang="en-US" smtClean="0"/>
              <a:pPr/>
              <a:t>2</a:t>
            </a:fld>
            <a:endParaRPr lang="en-US"/>
          </a:p>
        </p:txBody>
      </p:sp>
    </p:spTree>
    <p:extLst>
      <p:ext uri="{BB962C8B-B14F-4D97-AF65-F5344CB8AC3E}">
        <p14:creationId xmlns:p14="http://schemas.microsoft.com/office/powerpoint/2010/main" val="151878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 Questions, problems, and complaints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51685179"/>
              </p:ext>
            </p:extLst>
          </p:nvPr>
        </p:nvGraphicFramePr>
        <p:xfrm>
          <a:off x="0" y="1600200"/>
          <a:ext cx="9131300" cy="4053840"/>
        </p:xfrm>
        <a:graphic>
          <a:graphicData uri="http://schemas.openxmlformats.org/drawingml/2006/table">
            <a:tbl>
              <a:tblPr firstRow="1" bandRow="1">
                <a:tableStyleId>{F2DE63D5-997A-4646-A377-4702673A728D}</a:tableStyleId>
              </a:tblPr>
              <a:tblGrid>
                <a:gridCol w="1794933">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6523567">
                  <a:extLst>
                    <a:ext uri="{9D8B030D-6E8A-4147-A177-3AD203B41FA5}">
                      <a16:colId xmlns:a16="http://schemas.microsoft.com/office/drawing/2014/main" val="20002"/>
                    </a:ext>
                  </a:extLst>
                </a:gridCol>
              </a:tblGrid>
              <a:tr h="370840">
                <a:tc>
                  <a:txBody>
                    <a:bodyPr/>
                    <a:lstStyle/>
                    <a:p>
                      <a:r>
                        <a:rPr lang="en-US" sz="1500" b="1" dirty="0"/>
                        <a:t>Indicator</a:t>
                      </a:r>
                    </a:p>
                  </a:txBody>
                  <a:tcPr/>
                </a:tc>
                <a:tc>
                  <a:txBody>
                    <a:bodyPr/>
                    <a:lstStyle/>
                    <a:p>
                      <a:r>
                        <a:rPr lang="en-US" sz="1500" b="1" dirty="0"/>
                        <a:t>Score</a:t>
                      </a:r>
                    </a:p>
                  </a:txBody>
                  <a:tcPr/>
                </a:tc>
                <a:tc>
                  <a:txBody>
                    <a:bodyPr/>
                    <a:lstStyle/>
                    <a:p>
                      <a:r>
                        <a:rPr lang="en-US" sz="1500" b="1" dirty="0"/>
                        <a:t>Explanation</a:t>
                      </a:r>
                    </a:p>
                  </a:txBody>
                  <a:tcPr/>
                </a:tc>
                <a:extLst>
                  <a:ext uri="{0D108BD9-81ED-4DB2-BD59-A6C34878D82A}">
                    <a16:rowId xmlns:a16="http://schemas.microsoft.com/office/drawing/2014/main" val="10000"/>
                  </a:ext>
                </a:extLst>
              </a:tr>
              <a:tr h="370840">
                <a:tc>
                  <a:txBody>
                    <a:bodyPr/>
                    <a:lstStyle/>
                    <a:p>
                      <a:pPr>
                        <a:spcAft>
                          <a:spcPts val="1000"/>
                        </a:spcAft>
                      </a:pPr>
                      <a:r>
                        <a:rPr lang="en-US" sz="1200" b="1" dirty="0"/>
                        <a:t>13. Provider is responsive and proactive about questions, problems, and complaints</a:t>
                      </a:r>
                    </a:p>
                  </a:txBody>
                  <a:tcPr/>
                </a:tc>
                <a:tc>
                  <a:txBody>
                    <a:bodyPr/>
                    <a:lstStyle/>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txBody>
                  <a:tcPr/>
                </a:tc>
                <a:tc>
                  <a:txBody>
                    <a:bodyPr/>
                    <a:lstStyle/>
                    <a:p>
                      <a:pPr lvl="0">
                        <a:spcAft>
                          <a:spcPts val="1000"/>
                        </a:spcAft>
                      </a:pPr>
                      <a:endParaRPr lang="en-US" sz="1200" kern="1200" dirty="0">
                        <a:solidFill>
                          <a:schemeClr val="tx1"/>
                        </a:solidFill>
                        <a:effectLst/>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0CFEC368-1D7A-4F81-ABF6-AE0E36BAF64C}" type="slidenum">
              <a:rPr lang="en-US" smtClean="0"/>
              <a:pPr/>
              <a:t>20</a:t>
            </a:fld>
            <a:endParaRPr lang="en-US"/>
          </a:p>
        </p:txBody>
      </p:sp>
    </p:spTree>
    <p:extLst>
      <p:ext uri="{BB962C8B-B14F-4D97-AF65-F5344CB8AC3E}">
        <p14:creationId xmlns:p14="http://schemas.microsoft.com/office/powerpoint/2010/main" val="26983204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#14: Evidence of coverage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24490634"/>
              </p:ext>
            </p:extLst>
          </p:nvPr>
        </p:nvGraphicFramePr>
        <p:xfrm>
          <a:off x="0" y="1600200"/>
          <a:ext cx="9156700" cy="3743960"/>
        </p:xfrm>
        <a:graphic>
          <a:graphicData uri="http://schemas.openxmlformats.org/drawingml/2006/table">
            <a:tbl>
              <a:tblPr firstRow="1" bandRow="1">
                <a:tableStyleId>{F2DE63D5-997A-4646-A377-4702673A728D}</a:tableStyleId>
              </a:tblPr>
              <a:tblGrid>
                <a:gridCol w="1794933">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6548967">
                  <a:extLst>
                    <a:ext uri="{9D8B030D-6E8A-4147-A177-3AD203B41FA5}">
                      <a16:colId xmlns:a16="http://schemas.microsoft.com/office/drawing/2014/main" val="20002"/>
                    </a:ext>
                  </a:extLst>
                </a:gridCol>
              </a:tblGrid>
              <a:tr h="370840">
                <a:tc>
                  <a:txBody>
                    <a:bodyPr/>
                    <a:lstStyle/>
                    <a:p>
                      <a:r>
                        <a:rPr lang="en-US" sz="1500" b="1" dirty="0"/>
                        <a:t>Indicator</a:t>
                      </a:r>
                    </a:p>
                  </a:txBody>
                  <a:tcPr/>
                </a:tc>
                <a:tc>
                  <a:txBody>
                    <a:bodyPr/>
                    <a:lstStyle/>
                    <a:p>
                      <a:r>
                        <a:rPr lang="en-US" sz="1500" b="1" dirty="0"/>
                        <a:t>Score</a:t>
                      </a:r>
                    </a:p>
                  </a:txBody>
                  <a:tcPr/>
                </a:tc>
                <a:tc>
                  <a:txBody>
                    <a:bodyPr/>
                    <a:lstStyle/>
                    <a:p>
                      <a:r>
                        <a:rPr lang="en-US" sz="1500" b="1" dirty="0"/>
                        <a:t>Explanation</a:t>
                      </a:r>
                    </a:p>
                  </a:txBody>
                  <a:tcPr/>
                </a:tc>
                <a:extLst>
                  <a:ext uri="{0D108BD9-81ED-4DB2-BD59-A6C34878D82A}">
                    <a16:rowId xmlns:a16="http://schemas.microsoft.com/office/drawing/2014/main" val="10000"/>
                  </a:ext>
                </a:extLst>
              </a:tr>
              <a:tr h="370840">
                <a:tc>
                  <a:txBody>
                    <a:bodyPr/>
                    <a:lstStyle/>
                    <a:p>
                      <a:pPr>
                        <a:spcAft>
                          <a:spcPts val="1000"/>
                        </a:spcAft>
                      </a:pPr>
                      <a:r>
                        <a:rPr lang="en-US" sz="1200" b="1" dirty="0"/>
                        <a:t>14. Covered farmers receive evidence of coverage</a:t>
                      </a:r>
                    </a:p>
                  </a:txBody>
                  <a:tcPr/>
                </a:tc>
                <a:tc>
                  <a:txBody>
                    <a:bodyPr/>
                    <a:lstStyle/>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p>
                      <a:pPr>
                        <a:spcAft>
                          <a:spcPts val="1000"/>
                        </a:spcAft>
                      </a:pPr>
                      <a:endParaRPr lang="en-US" sz="1200" b="1" dirty="0"/>
                    </a:p>
                  </a:txBody>
                  <a:tcPr/>
                </a:tc>
                <a:tc>
                  <a:txBody>
                    <a:bodyPr/>
                    <a:lstStyle/>
                    <a:p>
                      <a:pPr lvl="0">
                        <a:spcAft>
                          <a:spcPts val="1000"/>
                        </a:spcAft>
                      </a:pPr>
                      <a:endParaRPr lang="en-US" sz="1200" kern="1200" dirty="0">
                        <a:solidFill>
                          <a:schemeClr val="tx1"/>
                        </a:solidFill>
                        <a:effectLst/>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0CFEC368-1D7A-4F81-ABF6-AE0E36BAF64C}" type="slidenum">
              <a:rPr lang="en-US" smtClean="0"/>
              <a:pPr/>
              <a:t>21</a:t>
            </a:fld>
            <a:endParaRPr lang="en-US"/>
          </a:p>
        </p:txBody>
      </p:sp>
    </p:spTree>
    <p:extLst>
      <p:ext uri="{BB962C8B-B14F-4D97-AF65-F5344CB8AC3E}">
        <p14:creationId xmlns:p14="http://schemas.microsoft.com/office/powerpoint/2010/main" val="359952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 for improving product value</a:t>
            </a:r>
          </a:p>
        </p:txBody>
      </p:sp>
      <p:sp>
        <p:nvSpPr>
          <p:cNvPr id="3" name="Content Placeholder 2"/>
          <p:cNvSpPr>
            <a:spLocks noGrp="1"/>
          </p:cNvSpPr>
          <p:nvPr>
            <p:ph idx="1"/>
          </p:nvPr>
        </p:nvSpPr>
        <p:spPr/>
        <p:txBody>
          <a:bodyPr>
            <a:normAutofit/>
          </a:bodyPr>
          <a:lstStyle/>
          <a:p>
            <a:pPr marL="0" indent="0">
              <a:spcBef>
                <a:spcPts val="0"/>
              </a:spcBef>
              <a:spcAft>
                <a:spcPts val="1000"/>
              </a:spcAft>
              <a:buNone/>
            </a:pPr>
            <a:r>
              <a:rPr lang="en-US" sz="1200" dirty="0"/>
              <a:t>The following changes (some of which are already anticipated) will improve product value and could improve the program’s assessment results from [ </a:t>
            </a:r>
            <a:r>
              <a:rPr lang="en-US" sz="1200" i="1" dirty="0"/>
              <a:t>Score obtained </a:t>
            </a:r>
            <a:r>
              <a:rPr lang="en-US" sz="1200" dirty="0"/>
              <a:t>] to [ </a:t>
            </a:r>
            <a:r>
              <a:rPr lang="en-US" sz="1200" i="1" dirty="0"/>
              <a:t>Objective </a:t>
            </a:r>
            <a:r>
              <a:rPr lang="en-US" sz="1200" dirty="0"/>
              <a:t>] </a:t>
            </a:r>
          </a:p>
          <a:p>
            <a:pPr marL="228600" indent="-228600">
              <a:spcBef>
                <a:spcPts val="0"/>
              </a:spcBef>
              <a:spcAft>
                <a:spcPts val="1000"/>
              </a:spcAft>
              <a:buFont typeface="+mj-lt"/>
              <a:buAutoNum type="arabicPeriod"/>
            </a:pPr>
            <a:r>
              <a:rPr lang="en-US" sz="1200" dirty="0"/>
              <a:t>Recommendation 1</a:t>
            </a:r>
          </a:p>
          <a:p>
            <a:pPr marL="228600" indent="-228600">
              <a:spcBef>
                <a:spcPts val="0"/>
              </a:spcBef>
              <a:spcAft>
                <a:spcPts val="1000"/>
              </a:spcAft>
              <a:buFont typeface="+mj-lt"/>
              <a:buAutoNum type="arabicPeriod"/>
            </a:pPr>
            <a:r>
              <a:rPr lang="en-US" sz="1200" dirty="0"/>
              <a:t>Recommendation 2</a:t>
            </a:r>
          </a:p>
          <a:p>
            <a:pPr marL="228600" indent="-228600">
              <a:spcBef>
                <a:spcPts val="0"/>
              </a:spcBef>
              <a:spcAft>
                <a:spcPts val="1000"/>
              </a:spcAft>
              <a:buFont typeface="+mj-lt"/>
              <a:buAutoNum type="arabicPeriod"/>
            </a:pPr>
            <a:r>
              <a:rPr lang="en-US" sz="1200" dirty="0"/>
              <a:t>…….</a:t>
            </a:r>
          </a:p>
        </p:txBody>
      </p:sp>
      <p:sp>
        <p:nvSpPr>
          <p:cNvPr id="4" name="Slide Number Placeholder 3"/>
          <p:cNvSpPr>
            <a:spLocks noGrp="1"/>
          </p:cNvSpPr>
          <p:nvPr>
            <p:ph type="sldNum" sz="quarter" idx="12"/>
          </p:nvPr>
        </p:nvSpPr>
        <p:spPr/>
        <p:txBody>
          <a:bodyPr/>
          <a:lstStyle/>
          <a:p>
            <a:fld id="{0CFEC368-1D7A-4F81-ABF6-AE0E36BAF64C}" type="slidenum">
              <a:rPr lang="en-US" smtClean="0"/>
              <a:pPr/>
              <a:t>22</a:t>
            </a:fld>
            <a:endParaRPr lang="en-US"/>
          </a:p>
        </p:txBody>
      </p:sp>
    </p:spTree>
    <p:extLst>
      <p:ext uri="{BB962C8B-B14F-4D97-AF65-F5344CB8AC3E}">
        <p14:creationId xmlns:p14="http://schemas.microsoft.com/office/powerpoint/2010/main" val="17841576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B3C5B1B-9F0E-4955-B4A2-8D3A663B025A}"/>
              </a:ext>
            </a:extLst>
          </p:cNvPr>
          <p:cNvSpPr/>
          <p:nvPr/>
        </p:nvSpPr>
        <p:spPr>
          <a:xfrm>
            <a:off x="184417" y="591671"/>
            <a:ext cx="8698325" cy="539419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le 1"/>
          <p:cNvSpPr>
            <a:spLocks noGrp="1"/>
          </p:cNvSpPr>
          <p:nvPr>
            <p:ph type="title"/>
          </p:nvPr>
        </p:nvSpPr>
        <p:spPr/>
        <p:txBody>
          <a:bodyPr/>
          <a:lstStyle/>
          <a:p>
            <a:r>
              <a:rPr lang="en-US" dirty="0"/>
              <a:t>Appendix – Example: #2: Appropriate activities</a:t>
            </a:r>
          </a:p>
        </p:txBody>
      </p:sp>
      <p:graphicFrame>
        <p:nvGraphicFramePr>
          <p:cNvPr id="5" name="Content Placeholder 4"/>
          <p:cNvGraphicFramePr>
            <a:graphicFrameLocks noGrp="1"/>
          </p:cNvGraphicFramePr>
          <p:nvPr>
            <p:ph idx="1"/>
            <p:extLst/>
          </p:nvPr>
        </p:nvGraphicFramePr>
        <p:xfrm>
          <a:off x="338097" y="1297536"/>
          <a:ext cx="8341019" cy="4471681"/>
        </p:xfrm>
        <a:graphic>
          <a:graphicData uri="http://schemas.openxmlformats.org/drawingml/2006/table">
            <a:tbl>
              <a:tblPr firstRow="1" bandRow="1">
                <a:tableStyleId>{F2DE63D5-997A-4646-A377-4702673A728D}</a:tableStyleId>
              </a:tblPr>
              <a:tblGrid>
                <a:gridCol w="1628264">
                  <a:extLst>
                    <a:ext uri="{9D8B030D-6E8A-4147-A177-3AD203B41FA5}">
                      <a16:colId xmlns:a16="http://schemas.microsoft.com/office/drawing/2014/main" val="20000"/>
                    </a:ext>
                  </a:extLst>
                </a:gridCol>
                <a:gridCol w="737328">
                  <a:extLst>
                    <a:ext uri="{9D8B030D-6E8A-4147-A177-3AD203B41FA5}">
                      <a16:colId xmlns:a16="http://schemas.microsoft.com/office/drawing/2014/main" val="20001"/>
                    </a:ext>
                  </a:extLst>
                </a:gridCol>
                <a:gridCol w="5975427">
                  <a:extLst>
                    <a:ext uri="{9D8B030D-6E8A-4147-A177-3AD203B41FA5}">
                      <a16:colId xmlns:a16="http://schemas.microsoft.com/office/drawing/2014/main" val="20002"/>
                    </a:ext>
                  </a:extLst>
                </a:gridCol>
              </a:tblGrid>
              <a:tr h="206272">
                <a:tc>
                  <a:txBody>
                    <a:bodyPr/>
                    <a:lstStyle/>
                    <a:p>
                      <a:r>
                        <a:rPr lang="en-US" sz="1500" b="1" dirty="0"/>
                        <a:t>Indicator</a:t>
                      </a:r>
                    </a:p>
                  </a:txBody>
                  <a:tcPr/>
                </a:tc>
                <a:tc>
                  <a:txBody>
                    <a:bodyPr/>
                    <a:lstStyle/>
                    <a:p>
                      <a:r>
                        <a:rPr lang="en-US" sz="1500" b="1" dirty="0"/>
                        <a:t>Score</a:t>
                      </a:r>
                    </a:p>
                  </a:txBody>
                  <a:tcPr/>
                </a:tc>
                <a:tc>
                  <a:txBody>
                    <a:bodyPr/>
                    <a:lstStyle/>
                    <a:p>
                      <a:r>
                        <a:rPr lang="en-US" sz="1500" b="1" dirty="0"/>
                        <a:t>Explanation</a:t>
                      </a:r>
                    </a:p>
                  </a:txBody>
                  <a:tcPr/>
                </a:tc>
                <a:extLst>
                  <a:ext uri="{0D108BD9-81ED-4DB2-BD59-A6C34878D82A}">
                    <a16:rowId xmlns:a16="http://schemas.microsoft.com/office/drawing/2014/main" val="10000"/>
                  </a:ext>
                </a:extLst>
              </a:tr>
              <a:tr h="4151641">
                <a:tc>
                  <a:txBody>
                    <a:bodyPr/>
                    <a:lstStyle/>
                    <a:p>
                      <a:pPr>
                        <a:spcAft>
                          <a:spcPts val="1000"/>
                        </a:spcAft>
                      </a:pPr>
                      <a:r>
                        <a:rPr lang="en-US" sz="1200" b="1" dirty="0"/>
                        <a:t>2. Covers appropriate activities</a:t>
                      </a:r>
                    </a:p>
                  </a:txBody>
                  <a:tcPr/>
                </a:tc>
                <a:tc>
                  <a:txBody>
                    <a:bodyPr/>
                    <a:lstStyle/>
                    <a:p>
                      <a:pPr>
                        <a:spcAft>
                          <a:spcPts val="1000"/>
                        </a:spcAft>
                      </a:pPr>
                      <a:endParaRPr lang="en-US" sz="1200" b="1" dirty="0"/>
                    </a:p>
                    <a:p>
                      <a:pPr>
                        <a:spcAft>
                          <a:spcPts val="1000"/>
                        </a:spcAft>
                      </a:pPr>
                      <a:endParaRPr lang="en-US" sz="1200" b="1" dirty="0"/>
                    </a:p>
                    <a:p>
                      <a:pPr algn="l">
                        <a:spcAft>
                          <a:spcPts val="1000"/>
                        </a:spcAft>
                      </a:pPr>
                      <a:r>
                        <a:rPr lang="en-US" sz="1200" b="1" dirty="0"/>
                        <a:t>Strong</a:t>
                      </a:r>
                    </a:p>
                    <a:p>
                      <a:pPr marL="0" marR="0" lvl="0" indent="0" algn="ctr" defTabSz="914400" rtl="0" eaLnBrk="1" fontAlgn="auto" latinLnBrk="0" hangingPunct="1">
                        <a:lnSpc>
                          <a:spcPct val="100000"/>
                        </a:lnSpc>
                        <a:spcBef>
                          <a:spcPts val="0"/>
                        </a:spcBef>
                        <a:spcAft>
                          <a:spcPts val="1000"/>
                        </a:spcAft>
                        <a:buClrTx/>
                        <a:buSzTx/>
                        <a:buFontTx/>
                        <a:buNone/>
                        <a:tabLst/>
                        <a:defRPr/>
                      </a:pPr>
                      <a:endParaRPr lang="en-US" sz="1200" b="0" dirty="0">
                        <a:solidFill>
                          <a:schemeClr val="tx1"/>
                        </a:solidFill>
                      </a:endParaRPr>
                    </a:p>
                    <a:p>
                      <a:pPr algn="ctr">
                        <a:spcAft>
                          <a:spcPts val="1000"/>
                        </a:spcAft>
                      </a:pPr>
                      <a:endParaRPr lang="en-US" sz="1200" b="1" dirty="0"/>
                    </a:p>
                  </a:txBody>
                  <a:tcPr/>
                </a:tc>
                <a:tc>
                  <a:txBody>
                    <a:bodyPr/>
                    <a:lstStyle/>
                    <a:p>
                      <a:pPr lvl="0">
                        <a:spcAft>
                          <a:spcPts val="1000"/>
                        </a:spcAft>
                      </a:pPr>
                      <a:r>
                        <a:rPr lang="en-US" sz="1200" b="1" dirty="0"/>
                        <a:t>The covered crop is highly relevant to farmers’ livelihood in the region. It is one of their most important sources of income and requires costly inputs.</a:t>
                      </a:r>
                    </a:p>
                    <a:p>
                      <a:pPr lvl="0">
                        <a:spcAft>
                          <a:spcPts val="1000"/>
                        </a:spcAft>
                      </a:pPr>
                      <a:r>
                        <a:rPr lang="en-US" sz="1200" b="0" dirty="0"/>
                        <a:t>The covered crop is essential to the country’s agricultural sector. In 2014, 60% of farmers cultivated this crop at national level, and it represented 35% of total agricultural income [source]. The area where the insurance product is distributed is known to be specialized in the covered crop cultivation.</a:t>
                      </a:r>
                    </a:p>
                    <a:p>
                      <a:pPr lvl="0">
                        <a:spcAft>
                          <a:spcPts val="1000"/>
                        </a:spcAft>
                      </a:pPr>
                      <a:r>
                        <a:rPr lang="en-US" sz="1200" b="0" dirty="0"/>
                        <a:t>Interviews with the management indicated that thorough investigations had been conducted to assess the relevance of this crop against alternatives. This investigation, conducted between 2012 and 2015, built on previous studies done by the government and multilateral organizations. All these studies indicated that the covered crop was highly relevant to the livelihood of smallholder farmers and required costly inputs. The final report, which we obtained, revealed that in the past, smallholder farmers had to use costly coping mechanisms after severe droughts destroyed their crop.</a:t>
                      </a:r>
                    </a:p>
                    <a:p>
                      <a:pPr lvl="0">
                        <a:spcAft>
                          <a:spcPts val="1000"/>
                        </a:spcAft>
                      </a:pPr>
                      <a:r>
                        <a:rPr lang="en-US" sz="1200" b="0" dirty="0"/>
                        <a:t>Interviews with farmers confirmed that the covered crop represented an important part of their income. 94% of farmers surveyed indicated that it was one of their sources of income, and 71% indicate that it was their main source of revenue. 53% indicated that the investments required for this crop are higher than for other activities.</a:t>
                      </a: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0CFEC368-1D7A-4F81-ABF6-AE0E36BAF64C}" type="slidenum">
              <a:rPr lang="en-US" smtClean="0"/>
              <a:pPr/>
              <a:t>23</a:t>
            </a:fld>
            <a:endParaRPr lang="en-US"/>
          </a:p>
        </p:txBody>
      </p:sp>
      <p:sp>
        <p:nvSpPr>
          <p:cNvPr id="8" name="Oval 7">
            <a:extLst>
              <a:ext uri="{FF2B5EF4-FFF2-40B4-BE49-F238E27FC236}">
                <a16:creationId xmlns:a16="http://schemas.microsoft.com/office/drawing/2014/main" id="{07B3B147-A294-475D-8857-F5B8E8F4E3F7}"/>
              </a:ext>
            </a:extLst>
          </p:cNvPr>
          <p:cNvSpPr/>
          <p:nvPr/>
        </p:nvSpPr>
        <p:spPr>
          <a:xfrm>
            <a:off x="1986573" y="1675350"/>
            <a:ext cx="640080" cy="640080"/>
          </a:xfrm>
          <a:prstGeom prst="ellipse">
            <a:avLst/>
          </a:prstGeom>
          <a:solidFill>
            <a:srgbClr val="4AA37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solidFill>
                <a:srgbClr val="000000"/>
              </a:solidFill>
            </a:endParaRPr>
          </a:p>
        </p:txBody>
      </p:sp>
    </p:spTree>
    <p:extLst>
      <p:ext uri="{BB962C8B-B14F-4D97-AF65-F5344CB8AC3E}">
        <p14:creationId xmlns:p14="http://schemas.microsoft.com/office/powerpoint/2010/main" val="3981947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359811824"/>
              </p:ext>
            </p:extLst>
          </p:nvPr>
        </p:nvGraphicFramePr>
        <p:xfrm>
          <a:off x="457200" y="1673224"/>
          <a:ext cx="3737429" cy="3980090"/>
        </p:xfrm>
        <a:graphic>
          <a:graphicData uri="http://schemas.openxmlformats.org/drawingml/2006/table">
            <a:tbl>
              <a:tblPr bandRow="1">
                <a:tableStyleId>{C083E6E3-FA7D-4D7B-A595-EF9225AFEA82}</a:tableStyleId>
              </a:tblPr>
              <a:tblGrid>
                <a:gridCol w="2984149">
                  <a:extLst>
                    <a:ext uri="{9D8B030D-6E8A-4147-A177-3AD203B41FA5}">
                      <a16:colId xmlns:a16="http://schemas.microsoft.com/office/drawing/2014/main" val="20000"/>
                    </a:ext>
                  </a:extLst>
                </a:gridCol>
                <a:gridCol w="753280">
                  <a:extLst>
                    <a:ext uri="{9D8B030D-6E8A-4147-A177-3AD203B41FA5}">
                      <a16:colId xmlns:a16="http://schemas.microsoft.com/office/drawing/2014/main" val="20001"/>
                    </a:ext>
                  </a:extLst>
                </a:gridCol>
              </a:tblGrid>
              <a:tr h="638564">
                <a:tc>
                  <a:txBody>
                    <a:bodyPr/>
                    <a:lstStyle/>
                    <a:p>
                      <a:r>
                        <a:rPr lang="en-US" sz="1600" dirty="0"/>
                        <a:t>Background</a:t>
                      </a:r>
                    </a:p>
                  </a:txBody>
                  <a:tcPr marL="75137" marR="75137" anchor="ctr"/>
                </a:tc>
                <a:tc>
                  <a:txBody>
                    <a:bodyPr/>
                    <a:lstStyle/>
                    <a:p>
                      <a:pPr algn="r"/>
                      <a:r>
                        <a:rPr lang="en-US" sz="1600" dirty="0"/>
                        <a:t>3</a:t>
                      </a:r>
                    </a:p>
                  </a:txBody>
                  <a:tcPr marL="75137" marR="75137" anchor="ctr"/>
                </a:tc>
                <a:extLst>
                  <a:ext uri="{0D108BD9-81ED-4DB2-BD59-A6C34878D82A}">
                    <a16:rowId xmlns:a16="http://schemas.microsoft.com/office/drawing/2014/main" val="10000"/>
                  </a:ext>
                </a:extLst>
              </a:tr>
              <a:tr h="638564">
                <a:tc>
                  <a:txBody>
                    <a:bodyPr/>
                    <a:lstStyle/>
                    <a:p>
                      <a:r>
                        <a:rPr lang="en-US" sz="1600" dirty="0"/>
                        <a:t>The product</a:t>
                      </a:r>
                    </a:p>
                  </a:txBody>
                  <a:tcPr marL="75137" marR="75137" anchor="ctr"/>
                </a:tc>
                <a:tc>
                  <a:txBody>
                    <a:bodyPr/>
                    <a:lstStyle/>
                    <a:p>
                      <a:pPr algn="r"/>
                      <a:r>
                        <a:rPr lang="en-US" sz="1600" dirty="0"/>
                        <a:t>4</a:t>
                      </a:r>
                    </a:p>
                  </a:txBody>
                  <a:tcPr marL="75137" marR="75137" anchor="ctr"/>
                </a:tc>
                <a:extLst>
                  <a:ext uri="{0D108BD9-81ED-4DB2-BD59-A6C34878D82A}">
                    <a16:rowId xmlns:a16="http://schemas.microsoft.com/office/drawing/2014/main" val="10001"/>
                  </a:ext>
                </a:extLst>
              </a:tr>
              <a:tr h="638564">
                <a:tc>
                  <a:txBody>
                    <a:bodyPr/>
                    <a:lstStyle/>
                    <a:p>
                      <a:r>
                        <a:rPr lang="en-US" sz="1600" dirty="0"/>
                        <a:t>Information consulted</a:t>
                      </a:r>
                    </a:p>
                  </a:txBody>
                  <a:tcPr marL="75137" marR="75137" anchor="ctr"/>
                </a:tc>
                <a:tc>
                  <a:txBody>
                    <a:bodyPr/>
                    <a:lstStyle/>
                    <a:p>
                      <a:pPr algn="r"/>
                      <a:r>
                        <a:rPr lang="en-US" sz="1600" dirty="0"/>
                        <a:t>5</a:t>
                      </a:r>
                    </a:p>
                  </a:txBody>
                  <a:tcPr marL="75137" marR="75137" anchor="ctr"/>
                </a:tc>
                <a:extLst>
                  <a:ext uri="{0D108BD9-81ED-4DB2-BD59-A6C34878D82A}">
                    <a16:rowId xmlns:a16="http://schemas.microsoft.com/office/drawing/2014/main" val="10002"/>
                  </a:ext>
                </a:extLst>
              </a:tr>
              <a:tr h="638564">
                <a:tc>
                  <a:txBody>
                    <a:bodyPr/>
                    <a:lstStyle/>
                    <a:p>
                      <a:r>
                        <a:rPr lang="en-US" sz="1600" dirty="0"/>
                        <a:t>Overall score</a:t>
                      </a:r>
                    </a:p>
                  </a:txBody>
                  <a:tcPr marL="75137" marR="75137" anchor="ctr"/>
                </a:tc>
                <a:tc>
                  <a:txBody>
                    <a:bodyPr/>
                    <a:lstStyle/>
                    <a:p>
                      <a:pPr algn="r"/>
                      <a:r>
                        <a:rPr lang="en-US" sz="1600" dirty="0"/>
                        <a:t>6</a:t>
                      </a:r>
                    </a:p>
                  </a:txBody>
                  <a:tcPr marL="75137" marR="75137" anchor="ctr"/>
                </a:tc>
                <a:extLst>
                  <a:ext uri="{0D108BD9-81ED-4DB2-BD59-A6C34878D82A}">
                    <a16:rowId xmlns:a16="http://schemas.microsoft.com/office/drawing/2014/main" val="10003"/>
                  </a:ext>
                </a:extLst>
              </a:tr>
              <a:tr h="787270">
                <a:tc>
                  <a:txBody>
                    <a:bodyPr/>
                    <a:lstStyle/>
                    <a:p>
                      <a:r>
                        <a:rPr lang="en-US" sz="1600" dirty="0"/>
                        <a:t>Explanation of scoring on each of the 14 indicators</a:t>
                      </a:r>
                    </a:p>
                  </a:txBody>
                  <a:tcPr marL="75137" marR="75137" anchor="ctr"/>
                </a:tc>
                <a:tc>
                  <a:txBody>
                    <a:bodyPr/>
                    <a:lstStyle/>
                    <a:p>
                      <a:pPr algn="r"/>
                      <a:r>
                        <a:rPr lang="en-US" sz="1600" dirty="0"/>
                        <a:t>7</a:t>
                      </a:r>
                    </a:p>
                  </a:txBody>
                  <a:tcPr marL="75137" marR="75137" anchor="ctr"/>
                </a:tc>
                <a:extLst>
                  <a:ext uri="{0D108BD9-81ED-4DB2-BD59-A6C34878D82A}">
                    <a16:rowId xmlns:a16="http://schemas.microsoft.com/office/drawing/2014/main" val="10004"/>
                  </a:ext>
                </a:extLst>
              </a:tr>
              <a:tr h="638564">
                <a:tc>
                  <a:txBody>
                    <a:bodyPr/>
                    <a:lstStyle/>
                    <a:p>
                      <a:r>
                        <a:rPr lang="en-US" sz="1600" dirty="0"/>
                        <a:t>Recommendations</a:t>
                      </a:r>
                    </a:p>
                  </a:txBody>
                  <a:tcPr marL="75137" marR="75137" anchor="ctr"/>
                </a:tc>
                <a:tc>
                  <a:txBody>
                    <a:bodyPr/>
                    <a:lstStyle/>
                    <a:p>
                      <a:pPr algn="r"/>
                      <a:r>
                        <a:rPr lang="en-US" sz="1600" dirty="0"/>
                        <a:t>21</a:t>
                      </a:r>
                    </a:p>
                  </a:txBody>
                  <a:tcPr marL="75137" marR="75137" anchor="ctr"/>
                </a:tc>
                <a:extLst>
                  <a:ext uri="{0D108BD9-81ED-4DB2-BD59-A6C34878D82A}">
                    <a16:rowId xmlns:a16="http://schemas.microsoft.com/office/drawing/2014/main" val="10005"/>
                  </a:ext>
                </a:extLst>
              </a:tr>
            </a:tbl>
          </a:graphicData>
        </a:graphic>
      </p:graphicFrame>
      <p:sp>
        <p:nvSpPr>
          <p:cNvPr id="3" name="Content Placeholder 2">
            <a:extLst>
              <a:ext uri="{FF2B5EF4-FFF2-40B4-BE49-F238E27FC236}">
                <a16:creationId xmlns:a16="http://schemas.microsoft.com/office/drawing/2014/main" id="{C54D118B-DF65-43E1-9C80-A814F7A6D264}"/>
              </a:ext>
            </a:extLst>
          </p:cNvPr>
          <p:cNvSpPr>
            <a:spLocks noGrp="1"/>
          </p:cNvSpPr>
          <p:nvPr>
            <p:ph sz="half" idx="2"/>
          </p:nvPr>
        </p:nvSpPr>
        <p:spPr>
          <a:xfrm>
            <a:off x="4840514" y="1618723"/>
            <a:ext cx="3846286" cy="3980090"/>
          </a:xfrm>
        </p:spPr>
        <p:txBody>
          <a:bodyPr>
            <a:normAutofit/>
          </a:bodyPr>
          <a:lstStyle/>
          <a:p>
            <a:pPr marL="0" indent="0">
              <a:buNone/>
            </a:pPr>
            <a:r>
              <a:rPr lang="en-US" sz="1400" i="1" dirty="0"/>
              <a:t>[Insert picture]</a:t>
            </a:r>
            <a:endParaRPr lang="fr-FR" sz="1400" i="1"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3</a:t>
            </a:fld>
            <a:endParaRPr lang="en-US"/>
          </a:p>
        </p:txBody>
      </p:sp>
    </p:spTree>
    <p:extLst>
      <p:ext uri="{BB962C8B-B14F-4D97-AF65-F5344CB8AC3E}">
        <p14:creationId xmlns:p14="http://schemas.microsoft.com/office/powerpoint/2010/main" val="313332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a:t>
            </a:r>
          </a:p>
        </p:txBody>
      </p:sp>
      <p:sp>
        <p:nvSpPr>
          <p:cNvPr id="3" name="Content Placeholder 2"/>
          <p:cNvSpPr>
            <a:spLocks noGrp="1"/>
          </p:cNvSpPr>
          <p:nvPr>
            <p:ph idx="1"/>
          </p:nvPr>
        </p:nvSpPr>
        <p:spPr>
          <a:xfrm>
            <a:off x="457200" y="1563201"/>
            <a:ext cx="8229600" cy="4876800"/>
          </a:xfrm>
        </p:spPr>
        <p:txBody>
          <a:bodyPr>
            <a:noAutofit/>
          </a:bodyPr>
          <a:lstStyle/>
          <a:p>
            <a:pPr marL="0" indent="0">
              <a:buNone/>
            </a:pPr>
            <a:r>
              <a:rPr lang="en-US" sz="1200" b="1" dirty="0"/>
              <a:t>The Global Action Network and Value Assessment</a:t>
            </a:r>
          </a:p>
          <a:p>
            <a:pPr marL="0" indent="0">
              <a:buNone/>
            </a:pPr>
            <a:r>
              <a:rPr lang="en-US" sz="1200" dirty="0"/>
              <a:t>Supported by USAID, the Global Action Network (GAN) is a community of agriculture insurance experts managed by the International </a:t>
            </a:r>
            <a:r>
              <a:rPr lang="en-US" sz="1200" dirty="0" err="1"/>
              <a:t>Labour</a:t>
            </a:r>
            <a:r>
              <a:rPr lang="en-US" sz="1200" dirty="0"/>
              <a:t> Office’s Impact Insurance Facility and the BASIS/I4 Index Insurance Innovation Initiative at the University of California Davis. It was formed in 2013, with the objective of addressing gaps that hinder the responsible scaling of agriculture insurance, including consumer education, bundling insurance with other services, reinsurance, and the role of governments. The tool described in this report is an output of the GAN’s working group on client value in index insurance.</a:t>
            </a:r>
          </a:p>
          <a:p>
            <a:pPr marL="0" indent="0">
              <a:buNone/>
            </a:pPr>
            <a:endParaRPr lang="en-US" sz="1200" dirty="0"/>
          </a:p>
          <a:p>
            <a:pPr marL="0" indent="0">
              <a:buNone/>
            </a:pPr>
            <a:r>
              <a:rPr lang="en-US" sz="1200" b="1" dirty="0"/>
              <a:t>The Case for Measuring Value</a:t>
            </a:r>
            <a:endParaRPr lang="en-US" sz="1200" dirty="0"/>
          </a:p>
          <a:p>
            <a:pPr marL="0" indent="0">
              <a:buNone/>
            </a:pPr>
            <a:r>
              <a:rPr lang="en-US" sz="1200" dirty="0"/>
              <a:t>There is strong evidence that the informal tools that smallholder farmers use to manage risk are costly and insufficient, and great </a:t>
            </a:r>
            <a:r>
              <a:rPr lang="en-US" sz="1200" i="1" dirty="0"/>
              <a:t>potential</a:t>
            </a:r>
            <a:r>
              <a:rPr lang="en-US" sz="1200" dirty="0"/>
              <a:t> value from insurance products covering agricultural risks. A good insurance product can mitigate the welfare impacts in bad years, and can also create incentives for farmers to pursue riskier but more profitable activities. Index insurance in particular has great potential value, as this type of coverage can be cost-effective and feasible when other types of insurance protection are not, creating greater access to risk mitigation among smallholder farmers. However, poorly designed index insurance can create more risks than it mitigates, for a wide variety of reasons. As a result, assessing an index insurance product’s value requires a holistic understanding of the product, service, and context.</a:t>
            </a:r>
          </a:p>
          <a:p>
            <a:pPr marL="0" indent="0">
              <a:buNone/>
            </a:pPr>
            <a:r>
              <a:rPr lang="en-US" sz="1200" dirty="0"/>
              <a:t> </a:t>
            </a:r>
          </a:p>
          <a:p>
            <a:pPr marL="0" indent="0">
              <a:buNone/>
            </a:pPr>
            <a:r>
              <a:rPr lang="en-US" sz="1200" b="1" dirty="0"/>
              <a:t>A Tool to Measure Value</a:t>
            </a:r>
            <a:endParaRPr lang="en-US" sz="1200" dirty="0"/>
          </a:p>
          <a:p>
            <a:pPr marL="0" indent="0">
              <a:buNone/>
            </a:pPr>
            <a:r>
              <a:rPr lang="en-US" sz="1200" dirty="0"/>
              <a:t>The 3-D Tool used in this assessment takes a broad view of an index insurance product’s value proposition, considering three dimensions of value: </a:t>
            </a:r>
            <a:r>
              <a:rPr lang="en-US" sz="1200" b="1" i="1" dirty="0"/>
              <a:t>D</a:t>
            </a:r>
            <a:r>
              <a:rPr lang="en-US" sz="1200" i="1" dirty="0"/>
              <a:t>esign, </a:t>
            </a:r>
            <a:r>
              <a:rPr lang="en-US" sz="1200" b="1" i="1" dirty="0"/>
              <a:t>D</a:t>
            </a:r>
            <a:r>
              <a:rPr lang="en-US" sz="1200" i="1" dirty="0"/>
              <a:t>istribution, and </a:t>
            </a:r>
            <a:r>
              <a:rPr lang="en-US" sz="1200" b="1" i="1" dirty="0"/>
              <a:t>D</a:t>
            </a:r>
            <a:r>
              <a:rPr lang="en-US" sz="1200" i="1" dirty="0"/>
              <a:t>elivery.</a:t>
            </a:r>
          </a:p>
          <a:p>
            <a:pPr marL="0" indent="0">
              <a:buNone/>
            </a:pPr>
            <a:endParaRPr lang="en-US" sz="1200" dirty="0"/>
          </a:p>
          <a:p>
            <a:pPr marL="0" indent="0">
              <a:buNone/>
            </a:pPr>
            <a:endParaRPr lang="en-US" sz="1200"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4</a:t>
            </a:fld>
            <a:endParaRPr lang="en-US"/>
          </a:p>
        </p:txBody>
      </p:sp>
      <p:pic>
        <p:nvPicPr>
          <p:cNvPr id="1030" name="Picture 6" descr="Image result for gan global action network logo">
            <a:extLst>
              <a:ext uri="{FF2B5EF4-FFF2-40B4-BE49-F238E27FC236}">
                <a16:creationId xmlns:a16="http://schemas.microsoft.com/office/drawing/2014/main" id="{FC9B2395-DC00-41A2-B0D5-992092F6BA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8056" y="805053"/>
            <a:ext cx="28575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5127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5332718" y="1600199"/>
            <a:ext cx="3419395" cy="4262717"/>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i="1" dirty="0">
                <a:solidFill>
                  <a:schemeClr val="tx1"/>
                </a:solidFill>
              </a:rPr>
              <a:t>[Insert supporting picture, graph or figure]</a:t>
            </a:r>
          </a:p>
        </p:txBody>
      </p:sp>
      <p:sp>
        <p:nvSpPr>
          <p:cNvPr id="2" name="Title 1"/>
          <p:cNvSpPr>
            <a:spLocks noGrp="1"/>
          </p:cNvSpPr>
          <p:nvPr>
            <p:ph type="title"/>
          </p:nvPr>
        </p:nvSpPr>
        <p:spPr/>
        <p:txBody>
          <a:bodyPr/>
          <a:lstStyle/>
          <a:p>
            <a:r>
              <a:rPr lang="en-US" dirty="0"/>
              <a:t>[Product Presentation]</a:t>
            </a:r>
          </a:p>
        </p:txBody>
      </p:sp>
      <p:sp>
        <p:nvSpPr>
          <p:cNvPr id="4" name="Slide Number Placeholder 3"/>
          <p:cNvSpPr>
            <a:spLocks noGrp="1"/>
          </p:cNvSpPr>
          <p:nvPr>
            <p:ph type="sldNum" sz="quarter" idx="12"/>
          </p:nvPr>
        </p:nvSpPr>
        <p:spPr/>
        <p:txBody>
          <a:bodyPr/>
          <a:lstStyle/>
          <a:p>
            <a:fld id="{0CFEC368-1D7A-4F81-ABF6-AE0E36BAF64C}" type="slidenum">
              <a:rPr lang="en-US" smtClean="0"/>
              <a:pPr/>
              <a:t>5</a:t>
            </a:fld>
            <a:endParaRPr lang="en-US"/>
          </a:p>
        </p:txBody>
      </p:sp>
      <p:sp>
        <p:nvSpPr>
          <p:cNvPr id="22" name="Content Placeholder 21">
            <a:extLst>
              <a:ext uri="{FF2B5EF4-FFF2-40B4-BE49-F238E27FC236}">
                <a16:creationId xmlns:a16="http://schemas.microsoft.com/office/drawing/2014/main" id="{2AFE4B84-E666-40BF-BD79-FD16DD4D970D}"/>
              </a:ext>
            </a:extLst>
          </p:cNvPr>
          <p:cNvSpPr>
            <a:spLocks noGrp="1"/>
          </p:cNvSpPr>
          <p:nvPr>
            <p:ph idx="1"/>
          </p:nvPr>
        </p:nvSpPr>
        <p:spPr>
          <a:xfrm>
            <a:off x="457200" y="1600200"/>
            <a:ext cx="4483634" cy="4262718"/>
          </a:xfrm>
        </p:spPr>
        <p:txBody>
          <a:bodyPr>
            <a:normAutofit/>
          </a:bodyPr>
          <a:lstStyle/>
          <a:p>
            <a:pPr marL="0" indent="0">
              <a:buNone/>
            </a:pPr>
            <a:r>
              <a:rPr lang="en-US" sz="1400" dirty="0"/>
              <a:t>[Insert information on product history, value proposition, key stakeholders, </a:t>
            </a:r>
            <a:r>
              <a:rPr lang="en-US" sz="1400" dirty="0" err="1"/>
              <a:t>etc</a:t>
            </a:r>
            <a:r>
              <a:rPr lang="en-US" sz="1400" dirty="0"/>
              <a:t>]</a:t>
            </a:r>
            <a:endParaRPr lang="fr-FR" sz="1400" dirty="0"/>
          </a:p>
        </p:txBody>
      </p:sp>
    </p:spTree>
    <p:extLst>
      <p:ext uri="{BB962C8B-B14F-4D97-AF65-F5344CB8AC3E}">
        <p14:creationId xmlns:p14="http://schemas.microsoft.com/office/powerpoint/2010/main" val="2327594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4" name="Slide Number Placeholder 3"/>
          <p:cNvSpPr>
            <a:spLocks noGrp="1"/>
          </p:cNvSpPr>
          <p:nvPr>
            <p:ph type="sldNum" sz="quarter" idx="12"/>
          </p:nvPr>
        </p:nvSpPr>
        <p:spPr/>
        <p:txBody>
          <a:bodyPr/>
          <a:lstStyle/>
          <a:p>
            <a:fld id="{0CFEC368-1D7A-4F81-ABF6-AE0E36BAF64C}" type="slidenum">
              <a:rPr lang="en-US" smtClean="0"/>
              <a:pPr/>
              <a:t>6</a:t>
            </a:fld>
            <a:endParaRPr lang="en-US"/>
          </a:p>
        </p:txBody>
      </p:sp>
      <p:sp>
        <p:nvSpPr>
          <p:cNvPr id="7" name="Content Placeholder 6">
            <a:extLst>
              <a:ext uri="{FF2B5EF4-FFF2-40B4-BE49-F238E27FC236}">
                <a16:creationId xmlns:a16="http://schemas.microsoft.com/office/drawing/2014/main" id="{E82E3F24-2FED-4C2B-A593-6E26A953C049}"/>
              </a:ext>
            </a:extLst>
          </p:cNvPr>
          <p:cNvSpPr>
            <a:spLocks noGrp="1"/>
          </p:cNvSpPr>
          <p:nvPr>
            <p:ph idx="1"/>
          </p:nvPr>
        </p:nvSpPr>
        <p:spPr>
          <a:xfrm>
            <a:off x="457200" y="1600200"/>
            <a:ext cx="8229600" cy="4085985"/>
          </a:xfrm>
        </p:spPr>
        <p:txBody>
          <a:bodyPr>
            <a:normAutofit/>
          </a:bodyPr>
          <a:lstStyle/>
          <a:p>
            <a:pPr marL="0" indent="0">
              <a:buNone/>
            </a:pPr>
            <a:r>
              <a:rPr lang="en-US" sz="1400" dirty="0"/>
              <a:t>[Insert information on work done, scope of assessment, sources of information, limitations…]</a:t>
            </a:r>
            <a:endParaRPr lang="fr-FR" sz="1400" dirty="0"/>
          </a:p>
        </p:txBody>
      </p:sp>
    </p:spTree>
    <p:extLst>
      <p:ext uri="{BB962C8B-B14F-4D97-AF65-F5344CB8AC3E}">
        <p14:creationId xmlns:p14="http://schemas.microsoft.com/office/powerpoint/2010/main" val="797869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Overall assessment score: [Poor / Average / Strong]</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00062901"/>
              </p:ext>
            </p:extLst>
          </p:nvPr>
        </p:nvGraphicFramePr>
        <p:xfrm>
          <a:off x="642197" y="1948175"/>
          <a:ext cx="7564350" cy="3369175"/>
        </p:xfrm>
        <a:graphic>
          <a:graphicData uri="http://schemas.openxmlformats.org/drawingml/2006/table">
            <a:tbl>
              <a:tblPr firstRow="1" bandRow="1">
                <a:tableStyleId>{F2DE63D5-997A-4646-A377-4702673A728D}</a:tableStyleId>
              </a:tblPr>
              <a:tblGrid>
                <a:gridCol w="2521450">
                  <a:extLst>
                    <a:ext uri="{9D8B030D-6E8A-4147-A177-3AD203B41FA5}">
                      <a16:colId xmlns:a16="http://schemas.microsoft.com/office/drawing/2014/main" val="20001"/>
                    </a:ext>
                  </a:extLst>
                </a:gridCol>
                <a:gridCol w="2521450">
                  <a:extLst>
                    <a:ext uri="{9D8B030D-6E8A-4147-A177-3AD203B41FA5}">
                      <a16:colId xmlns:a16="http://schemas.microsoft.com/office/drawing/2014/main" val="20002"/>
                    </a:ext>
                  </a:extLst>
                </a:gridCol>
                <a:gridCol w="2521450">
                  <a:extLst>
                    <a:ext uri="{9D8B030D-6E8A-4147-A177-3AD203B41FA5}">
                      <a16:colId xmlns:a16="http://schemas.microsoft.com/office/drawing/2014/main" val="20003"/>
                    </a:ext>
                  </a:extLst>
                </a:gridCol>
              </a:tblGrid>
              <a:tr h="733941">
                <a:tc>
                  <a:txBody>
                    <a:bodyPr/>
                    <a:lstStyle/>
                    <a:p>
                      <a:pPr algn="ctr" fontAlgn="b">
                        <a:spcAft>
                          <a:spcPts val="0"/>
                        </a:spcAft>
                      </a:pPr>
                      <a:r>
                        <a:rPr lang="en-US" sz="1500" b="0" i="0" u="none" strike="noStrike" dirty="0">
                          <a:solidFill>
                            <a:schemeClr val="bg1"/>
                          </a:solidFill>
                          <a:effectLst/>
                          <a:latin typeface="Arial"/>
                          <a:cs typeface="Arial"/>
                        </a:rPr>
                        <a:t>Indicators receiving a</a:t>
                      </a:r>
                    </a:p>
                    <a:p>
                      <a:pPr algn="ctr" fontAlgn="b">
                        <a:spcAft>
                          <a:spcPts val="0"/>
                        </a:spcAft>
                      </a:pPr>
                      <a:r>
                        <a:rPr lang="en-US" sz="1500" b="0" i="0" u="none" strike="noStrike" dirty="0">
                          <a:solidFill>
                            <a:schemeClr val="bg1"/>
                          </a:solidFill>
                          <a:effectLst/>
                          <a:latin typeface="Arial"/>
                          <a:cs typeface="Arial"/>
                        </a:rPr>
                        <a:t> "Poor" score</a:t>
                      </a:r>
                    </a:p>
                  </a:txBody>
                  <a:tcPr marL="12700" marR="12700" marT="12700" marB="0" anchor="ctr"/>
                </a:tc>
                <a:tc>
                  <a:txBody>
                    <a:bodyPr/>
                    <a:lstStyle/>
                    <a:p>
                      <a:pPr algn="ctr" fontAlgn="b">
                        <a:spcAft>
                          <a:spcPts val="0"/>
                        </a:spcAft>
                      </a:pPr>
                      <a:r>
                        <a:rPr lang="en-US" sz="1500" b="0" i="0" u="none" strike="noStrike" dirty="0">
                          <a:solidFill>
                            <a:schemeClr val="bg1"/>
                          </a:solidFill>
                          <a:effectLst/>
                          <a:latin typeface="Arial"/>
                          <a:cs typeface="Arial"/>
                        </a:rPr>
                        <a:t>Indicators receiving an "Average" score</a:t>
                      </a:r>
                    </a:p>
                  </a:txBody>
                  <a:tcPr marL="12700" marR="12700" marT="12700" marB="0" anchor="ctr"/>
                </a:tc>
                <a:tc>
                  <a:txBody>
                    <a:bodyPr/>
                    <a:lstStyle/>
                    <a:p>
                      <a:pPr algn="ctr" fontAlgn="b">
                        <a:spcAft>
                          <a:spcPts val="0"/>
                        </a:spcAft>
                      </a:pPr>
                      <a:r>
                        <a:rPr lang="en-US" sz="1500" b="0" i="0" u="none" strike="noStrike" dirty="0">
                          <a:solidFill>
                            <a:schemeClr val="bg1"/>
                          </a:solidFill>
                          <a:effectLst/>
                          <a:latin typeface="Arial"/>
                          <a:cs typeface="Arial"/>
                        </a:rPr>
                        <a:t>Indicators receiving a "Strong" score</a:t>
                      </a:r>
                    </a:p>
                  </a:txBody>
                  <a:tcPr marL="12700" marR="12700" marT="12700" marB="0" anchor="ctr"/>
                </a:tc>
                <a:extLst>
                  <a:ext uri="{0D108BD9-81ED-4DB2-BD59-A6C34878D82A}">
                    <a16:rowId xmlns:a16="http://schemas.microsoft.com/office/drawing/2014/main" val="10000"/>
                  </a:ext>
                </a:extLst>
              </a:tr>
              <a:tr h="2635234">
                <a:tc>
                  <a:txBody>
                    <a:bodyPr/>
                    <a:lstStyle/>
                    <a:p>
                      <a:pPr algn="l" fontAlgn="t">
                        <a:spcBef>
                          <a:spcPts val="600"/>
                        </a:spcBef>
                        <a:spcAft>
                          <a:spcPts val="600"/>
                        </a:spcAft>
                      </a:pPr>
                      <a:r>
                        <a:rPr lang="en-US" sz="1200" b="0" i="0" u="none" strike="noStrike" dirty="0">
                          <a:solidFill>
                            <a:srgbClr val="000000"/>
                          </a:solidFill>
                          <a:effectLst/>
                          <a:latin typeface="Arial"/>
                          <a:cs typeface="Arial"/>
                        </a:rPr>
                        <a:t> </a:t>
                      </a:r>
                    </a:p>
                    <a:p>
                      <a:pPr algn="l" fontAlgn="t">
                        <a:spcBef>
                          <a:spcPts val="600"/>
                        </a:spcBef>
                        <a:spcAft>
                          <a:spcPts val="600"/>
                        </a:spcAft>
                      </a:pPr>
                      <a:r>
                        <a:rPr lang="en-US" sz="1200" b="0" i="0" u="none" strike="noStrike" dirty="0">
                          <a:solidFill>
                            <a:srgbClr val="000000"/>
                          </a:solidFill>
                          <a:effectLst/>
                          <a:latin typeface="Arial"/>
                          <a:cs typeface="Arial"/>
                        </a:rPr>
                        <a:t>[List indicators receiving a poor score]</a:t>
                      </a:r>
                    </a:p>
                  </a:txBody>
                  <a:tcPr marL="0" marR="0" marT="0" marB="0"/>
                </a:tc>
                <a:tc>
                  <a:txBody>
                    <a:bodyPr/>
                    <a:lstStyle/>
                    <a:p>
                      <a:pPr marL="0" marR="0" indent="0" algn="l" defTabSz="914400" rtl="0" eaLnBrk="1" fontAlgn="t" latinLnBrk="0" hangingPunct="1">
                        <a:lnSpc>
                          <a:spcPct val="100000"/>
                        </a:lnSpc>
                        <a:spcBef>
                          <a:spcPts val="600"/>
                        </a:spcBef>
                        <a:spcAft>
                          <a:spcPts val="600"/>
                        </a:spcAft>
                        <a:buClrTx/>
                        <a:buSzTx/>
                        <a:buFontTx/>
                        <a:buNone/>
                        <a:tabLst/>
                        <a:defRPr/>
                      </a:pPr>
                      <a:endParaRPr lang="en-US" sz="1200" b="0" i="0" u="none" strike="noStrike" dirty="0">
                        <a:solidFill>
                          <a:srgbClr val="000000"/>
                        </a:solidFill>
                        <a:effectLst/>
                        <a:latin typeface="Arial"/>
                        <a:cs typeface="Arial"/>
                      </a:endParaRPr>
                    </a:p>
                    <a:p>
                      <a:pPr marL="0" marR="0" lvl="0" indent="0" algn="l" defTabSz="914400" rtl="0" eaLnBrk="1" fontAlgn="t" latinLnBrk="0" hangingPunct="1">
                        <a:lnSpc>
                          <a:spcPct val="100000"/>
                        </a:lnSpc>
                        <a:spcBef>
                          <a:spcPts val="600"/>
                        </a:spcBef>
                        <a:spcAft>
                          <a:spcPts val="600"/>
                        </a:spcAft>
                        <a:buClrTx/>
                        <a:buSzTx/>
                        <a:buFontTx/>
                        <a:buNone/>
                        <a:tabLst/>
                        <a:defRPr/>
                      </a:pPr>
                      <a:r>
                        <a:rPr lang="en-US" sz="1200" b="0" i="0" u="none" strike="noStrike" dirty="0">
                          <a:solidFill>
                            <a:srgbClr val="000000"/>
                          </a:solidFill>
                          <a:effectLst/>
                          <a:latin typeface="+mn-lt"/>
                          <a:cs typeface="Arial"/>
                        </a:rPr>
                        <a:t>[List indicators receiving an average score]</a:t>
                      </a:r>
                    </a:p>
                    <a:p>
                      <a:pPr marL="0" marR="0" indent="0" algn="l" defTabSz="914400" rtl="0" eaLnBrk="1" fontAlgn="t" latinLnBrk="0" hangingPunct="1">
                        <a:lnSpc>
                          <a:spcPct val="100000"/>
                        </a:lnSpc>
                        <a:spcBef>
                          <a:spcPts val="600"/>
                        </a:spcBef>
                        <a:spcAft>
                          <a:spcPts val="600"/>
                        </a:spcAft>
                        <a:buClrTx/>
                        <a:buSzTx/>
                        <a:buFontTx/>
                        <a:buNone/>
                        <a:tabLst/>
                        <a:defRPr/>
                      </a:pPr>
                      <a:endParaRPr lang="en-US" sz="1200" b="0" i="0" u="none" strike="noStrike" dirty="0">
                        <a:solidFill>
                          <a:srgbClr val="000000"/>
                        </a:solidFill>
                        <a:effectLst/>
                        <a:latin typeface="Arial"/>
                        <a:cs typeface="Arial"/>
                      </a:endParaRPr>
                    </a:p>
                  </a:txBody>
                  <a:tcPr marL="0" marR="0" marT="0" marB="0"/>
                </a:tc>
                <a:tc>
                  <a:txBody>
                    <a:bodyPr/>
                    <a:lstStyle/>
                    <a:p>
                      <a:pPr algn="l" fontAlgn="t">
                        <a:spcBef>
                          <a:spcPts val="600"/>
                        </a:spcBef>
                        <a:spcAft>
                          <a:spcPts val="600"/>
                        </a:spcAft>
                      </a:pPr>
                      <a:r>
                        <a:rPr lang="en-US" sz="1200" b="0" i="0" u="none" strike="noStrike" dirty="0">
                          <a:solidFill>
                            <a:srgbClr val="000000"/>
                          </a:solidFill>
                          <a:effectLst/>
                          <a:latin typeface="Arial"/>
                          <a:cs typeface="Arial"/>
                        </a:rPr>
                        <a:t> </a:t>
                      </a:r>
                    </a:p>
                    <a:p>
                      <a:pPr marL="0" marR="0" lvl="0" indent="0" algn="l" defTabSz="914400" rtl="0" eaLnBrk="1" fontAlgn="t" latinLnBrk="0" hangingPunct="1">
                        <a:lnSpc>
                          <a:spcPct val="100000"/>
                        </a:lnSpc>
                        <a:spcBef>
                          <a:spcPts val="600"/>
                        </a:spcBef>
                        <a:spcAft>
                          <a:spcPts val="600"/>
                        </a:spcAft>
                        <a:buClrTx/>
                        <a:buSzTx/>
                        <a:buFontTx/>
                        <a:buNone/>
                        <a:tabLst/>
                        <a:defRPr/>
                      </a:pPr>
                      <a:r>
                        <a:rPr lang="en-US" sz="1200" b="0" i="0" u="none" strike="noStrike" dirty="0">
                          <a:solidFill>
                            <a:srgbClr val="000000"/>
                          </a:solidFill>
                          <a:effectLst/>
                          <a:latin typeface="Arial"/>
                          <a:cs typeface="Arial"/>
                        </a:rPr>
                        <a:t> </a:t>
                      </a:r>
                      <a:r>
                        <a:rPr lang="en-US" sz="1200" b="0" i="0" u="none" strike="noStrike" dirty="0">
                          <a:solidFill>
                            <a:srgbClr val="000000"/>
                          </a:solidFill>
                          <a:effectLst/>
                          <a:latin typeface="+mn-lt"/>
                          <a:cs typeface="Arial"/>
                        </a:rPr>
                        <a:t>[List indicators receiving a strong score]</a:t>
                      </a:r>
                    </a:p>
                    <a:p>
                      <a:pPr algn="l" fontAlgn="t">
                        <a:spcBef>
                          <a:spcPts val="600"/>
                        </a:spcBef>
                        <a:spcAft>
                          <a:spcPts val="600"/>
                        </a:spcAft>
                      </a:pPr>
                      <a:endParaRPr lang="en-US" sz="1200" b="0" i="0" u="none" strike="noStrike" dirty="0">
                        <a:solidFill>
                          <a:srgbClr val="000000"/>
                        </a:solidFill>
                        <a:effectLst/>
                        <a:latin typeface="Arial"/>
                        <a:cs typeface="Arial"/>
                      </a:endParaRPr>
                    </a:p>
                  </a:txBody>
                  <a:tcPr marL="0" marR="0" marT="0" marB="0"/>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pPr algn="r"/>
            <a:fld id="{0CFEC368-1D7A-4F81-ABF6-AE0E36BAF64C}" type="slidenum">
              <a:rPr lang="en-US" smtClean="0"/>
              <a:pPr algn="r"/>
              <a:t>7</a:t>
            </a:fld>
            <a:endParaRPr lang="en-US"/>
          </a:p>
        </p:txBody>
      </p:sp>
      <p:sp>
        <p:nvSpPr>
          <p:cNvPr id="6" name="Oval 5"/>
          <p:cNvSpPr/>
          <p:nvPr/>
        </p:nvSpPr>
        <p:spPr>
          <a:xfrm>
            <a:off x="1574517" y="1389888"/>
            <a:ext cx="640080" cy="640080"/>
          </a:xfrm>
          <a:prstGeom prst="ellipse">
            <a:avLst/>
          </a:prstGeom>
          <a:solidFill>
            <a:srgbClr val="D1282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3989294" y="1389888"/>
            <a:ext cx="640080" cy="640080"/>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6557752" y="1405263"/>
            <a:ext cx="640080" cy="640080"/>
          </a:xfrm>
          <a:prstGeom prst="ellipse">
            <a:avLst/>
          </a:prstGeom>
          <a:solidFill>
            <a:srgbClr val="4AA37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1689948" y="5383952"/>
            <a:ext cx="5655733" cy="276999"/>
          </a:xfrm>
          <a:prstGeom prst="rect">
            <a:avLst/>
          </a:prstGeom>
          <a:noFill/>
        </p:spPr>
        <p:txBody>
          <a:bodyPr wrap="square" rtlCol="0">
            <a:spAutoFit/>
          </a:bodyPr>
          <a:lstStyle/>
          <a:p>
            <a:pPr algn="ctr"/>
            <a:r>
              <a:rPr lang="en-US" sz="1200" b="1" i="1" dirty="0"/>
              <a:t>The following pages explain scoring for each indicator in turn</a:t>
            </a:r>
          </a:p>
        </p:txBody>
      </p:sp>
    </p:spTree>
    <p:extLst>
      <p:ext uri="{BB962C8B-B14F-4D97-AF65-F5344CB8AC3E}">
        <p14:creationId xmlns:p14="http://schemas.microsoft.com/office/powerpoint/2010/main" val="898988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Reliability of index</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58680656"/>
              </p:ext>
            </p:extLst>
          </p:nvPr>
        </p:nvGraphicFramePr>
        <p:xfrm>
          <a:off x="0" y="1600200"/>
          <a:ext cx="9131300" cy="3743960"/>
        </p:xfrm>
        <a:graphic>
          <a:graphicData uri="http://schemas.openxmlformats.org/drawingml/2006/table">
            <a:tbl>
              <a:tblPr firstRow="1" bandRow="1">
                <a:tableStyleId>{F2DE63D5-997A-4646-A377-4702673A728D}</a:tableStyleId>
              </a:tblPr>
              <a:tblGrid>
                <a:gridCol w="1794933">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6523567">
                  <a:extLst>
                    <a:ext uri="{9D8B030D-6E8A-4147-A177-3AD203B41FA5}">
                      <a16:colId xmlns:a16="http://schemas.microsoft.com/office/drawing/2014/main" val="20002"/>
                    </a:ext>
                  </a:extLst>
                </a:gridCol>
              </a:tblGrid>
              <a:tr h="370840">
                <a:tc>
                  <a:txBody>
                    <a:bodyPr/>
                    <a:lstStyle/>
                    <a:p>
                      <a:r>
                        <a:rPr lang="en-US" sz="1500" b="1" dirty="0"/>
                        <a:t>Indicator</a:t>
                      </a:r>
                    </a:p>
                  </a:txBody>
                  <a:tcPr/>
                </a:tc>
                <a:tc>
                  <a:txBody>
                    <a:bodyPr/>
                    <a:lstStyle/>
                    <a:p>
                      <a:r>
                        <a:rPr lang="en-US" sz="1500" b="1" dirty="0"/>
                        <a:t>Score</a:t>
                      </a:r>
                    </a:p>
                  </a:txBody>
                  <a:tcPr/>
                </a:tc>
                <a:tc>
                  <a:txBody>
                    <a:bodyPr/>
                    <a:lstStyle/>
                    <a:p>
                      <a:r>
                        <a:rPr lang="en-US" sz="1500" b="1" dirty="0"/>
                        <a:t>Explanation</a:t>
                      </a:r>
                    </a:p>
                  </a:txBody>
                  <a:tcPr/>
                </a:tc>
                <a:extLst>
                  <a:ext uri="{0D108BD9-81ED-4DB2-BD59-A6C34878D82A}">
                    <a16:rowId xmlns:a16="http://schemas.microsoft.com/office/drawing/2014/main" val="10000"/>
                  </a:ext>
                </a:extLst>
              </a:tr>
              <a:tr h="370840">
                <a:tc>
                  <a:txBody>
                    <a:bodyPr/>
                    <a:lstStyle/>
                    <a:p>
                      <a:pPr>
                        <a:spcAft>
                          <a:spcPts val="1000"/>
                        </a:spcAft>
                      </a:pPr>
                      <a:r>
                        <a:rPr lang="en-US" sz="1200" b="1" dirty="0">
                          <a:solidFill>
                            <a:schemeClr val="tx1"/>
                          </a:solidFill>
                        </a:rPr>
                        <a:t>1. Index reliably predicts farmers’ experience</a:t>
                      </a:r>
                    </a:p>
                  </a:txBody>
                  <a:tcPr/>
                </a:tc>
                <a:tc>
                  <a:txBody>
                    <a:bodyPr/>
                    <a:lstStyle/>
                    <a:p>
                      <a:pPr>
                        <a:spcAft>
                          <a:spcPts val="1000"/>
                        </a:spcAft>
                      </a:pPr>
                      <a:endParaRPr lang="en-US" sz="1200" b="1" dirty="0">
                        <a:solidFill>
                          <a:schemeClr val="tx1"/>
                        </a:solidFill>
                      </a:endParaRPr>
                    </a:p>
                    <a:p>
                      <a:pPr>
                        <a:spcAft>
                          <a:spcPts val="1000"/>
                        </a:spcAft>
                      </a:pPr>
                      <a:endParaRPr lang="en-US" sz="1200" b="1" dirty="0">
                        <a:solidFill>
                          <a:schemeClr val="tx1"/>
                        </a:solidFill>
                      </a:endParaRPr>
                    </a:p>
                    <a:p>
                      <a:pPr algn="ctr">
                        <a:spcAft>
                          <a:spcPts val="1000"/>
                        </a:spcAft>
                      </a:pPr>
                      <a:r>
                        <a:rPr lang="en-US" sz="1200" b="1" dirty="0">
                          <a:solidFill>
                            <a:schemeClr val="tx1"/>
                          </a:solidFill>
                        </a:rPr>
                        <a:t>Strong</a:t>
                      </a:r>
                    </a:p>
                    <a:p>
                      <a:pPr algn="ctr">
                        <a:spcAft>
                          <a:spcPts val="1000"/>
                        </a:spcAft>
                      </a:pPr>
                      <a:endParaRPr lang="en-US" sz="1200" b="1" dirty="0">
                        <a:solidFill>
                          <a:schemeClr val="tx1"/>
                        </a:solidFill>
                      </a:endParaRPr>
                    </a:p>
                    <a:p>
                      <a:pPr algn="ctr">
                        <a:spcAft>
                          <a:spcPts val="1000"/>
                        </a:spcAft>
                      </a:pPr>
                      <a:r>
                        <a:rPr lang="en-US" sz="1200" b="0" dirty="0">
                          <a:solidFill>
                            <a:schemeClr val="tx1"/>
                          </a:solidFill>
                        </a:rPr>
                        <a:t>[</a:t>
                      </a:r>
                      <a:r>
                        <a:rPr lang="en-US" sz="1200" b="0" i="1" dirty="0">
                          <a:solidFill>
                            <a:schemeClr val="tx1"/>
                          </a:solidFill>
                          <a:highlight>
                            <a:srgbClr val="FFFF00"/>
                          </a:highlight>
                        </a:rPr>
                        <a:t>Replace by </a:t>
                      </a:r>
                      <a:r>
                        <a:rPr lang="en-US" sz="1200" b="0" i="1" dirty="0" err="1">
                          <a:solidFill>
                            <a:schemeClr val="tx1"/>
                          </a:solidFill>
                          <a:highlight>
                            <a:srgbClr val="FFFF00"/>
                          </a:highlight>
                        </a:rPr>
                        <a:t>appro-priate</a:t>
                      </a:r>
                      <a:r>
                        <a:rPr lang="en-US" sz="1200" b="0" i="1" dirty="0">
                          <a:solidFill>
                            <a:schemeClr val="tx1"/>
                          </a:solidFill>
                          <a:highlight>
                            <a:srgbClr val="FFFF00"/>
                          </a:highlight>
                        </a:rPr>
                        <a:t> color and score</a:t>
                      </a:r>
                      <a:r>
                        <a:rPr lang="en-US" sz="1200" b="0" dirty="0">
                          <a:solidFill>
                            <a:schemeClr val="tx1"/>
                          </a:solidFill>
                        </a:rPr>
                        <a:t>]</a:t>
                      </a:r>
                    </a:p>
                  </a:txBody>
                  <a:tcPr/>
                </a:tc>
                <a:tc>
                  <a:txBody>
                    <a:bodyPr/>
                    <a:lstStyle/>
                    <a:p>
                      <a:pPr marL="0" marR="0" indent="0" algn="l" defTabSz="914400" rtl="0" eaLnBrk="1" fontAlgn="auto" latinLnBrk="0" hangingPunct="1">
                        <a:lnSpc>
                          <a:spcPct val="100000"/>
                        </a:lnSpc>
                        <a:spcBef>
                          <a:spcPts val="0"/>
                        </a:spcBef>
                        <a:spcAft>
                          <a:spcPts val="1000"/>
                        </a:spcAft>
                        <a:buClrTx/>
                        <a:buSzTx/>
                        <a:buFontTx/>
                        <a:buNone/>
                        <a:tabLst/>
                        <a:defRPr/>
                      </a:pPr>
                      <a:endParaRPr lang="en-US" sz="1200" b="0" baseline="0" dirty="0">
                        <a:solidFill>
                          <a:schemeClr val="tx1"/>
                        </a:solidFill>
                      </a:endParaRPr>
                    </a:p>
                    <a:p>
                      <a:pPr marL="0" marR="0" indent="0" algn="l" defTabSz="914400" rtl="0" eaLnBrk="1" fontAlgn="auto" latinLnBrk="0" hangingPunct="1">
                        <a:lnSpc>
                          <a:spcPct val="100000"/>
                        </a:lnSpc>
                        <a:spcBef>
                          <a:spcPts val="0"/>
                        </a:spcBef>
                        <a:spcAft>
                          <a:spcPts val="1000"/>
                        </a:spcAft>
                        <a:buClrTx/>
                        <a:buSzTx/>
                        <a:buFontTx/>
                        <a:buNone/>
                        <a:tabLst/>
                        <a:defRPr/>
                      </a:pPr>
                      <a:endParaRPr lang="en-US" sz="1200" b="0" baseline="0" dirty="0">
                        <a:solidFill>
                          <a:schemeClr val="tx1"/>
                        </a:solidFill>
                      </a:endParaRPr>
                    </a:p>
                    <a:p>
                      <a:pPr marL="0" marR="0" indent="0" algn="l" defTabSz="914400" rtl="0" eaLnBrk="1" fontAlgn="auto" latinLnBrk="0" hangingPunct="1">
                        <a:lnSpc>
                          <a:spcPct val="100000"/>
                        </a:lnSpc>
                        <a:spcBef>
                          <a:spcPts val="0"/>
                        </a:spcBef>
                        <a:spcAft>
                          <a:spcPts val="1000"/>
                        </a:spcAft>
                        <a:buClrTx/>
                        <a:buSzTx/>
                        <a:buFontTx/>
                        <a:buNone/>
                        <a:tabLst/>
                        <a:defRPr/>
                      </a:pPr>
                      <a:endParaRPr lang="en-US" sz="1200" b="0" baseline="0" dirty="0">
                        <a:solidFill>
                          <a:schemeClr val="tx1"/>
                        </a:solidFill>
                      </a:endParaRPr>
                    </a:p>
                    <a:p>
                      <a:pPr marL="0" marR="0" indent="0" algn="l" defTabSz="914400" rtl="0" eaLnBrk="1" fontAlgn="auto" latinLnBrk="0" hangingPunct="1">
                        <a:lnSpc>
                          <a:spcPct val="100000"/>
                        </a:lnSpc>
                        <a:spcBef>
                          <a:spcPts val="0"/>
                        </a:spcBef>
                        <a:spcAft>
                          <a:spcPts val="1000"/>
                        </a:spcAft>
                        <a:buClrTx/>
                        <a:buSzTx/>
                        <a:buFontTx/>
                        <a:buNone/>
                        <a:tabLst/>
                        <a:defRPr/>
                      </a:pPr>
                      <a:endParaRPr lang="en-US" sz="1200" b="0" baseline="0" dirty="0">
                        <a:solidFill>
                          <a:schemeClr val="tx1"/>
                        </a:solidFill>
                      </a:endParaRPr>
                    </a:p>
                    <a:p>
                      <a:pPr marL="0" marR="0" indent="0" algn="l" defTabSz="914400" rtl="0" eaLnBrk="1" fontAlgn="auto" latinLnBrk="0" hangingPunct="1">
                        <a:lnSpc>
                          <a:spcPct val="100000"/>
                        </a:lnSpc>
                        <a:spcBef>
                          <a:spcPts val="0"/>
                        </a:spcBef>
                        <a:spcAft>
                          <a:spcPts val="1000"/>
                        </a:spcAft>
                        <a:buClrTx/>
                        <a:buSzTx/>
                        <a:buFontTx/>
                        <a:buNone/>
                        <a:tabLst/>
                        <a:defRPr/>
                      </a:pPr>
                      <a:endParaRPr lang="en-US" sz="1200" b="0" baseline="0" dirty="0">
                        <a:solidFill>
                          <a:schemeClr val="tx1"/>
                        </a:solidFill>
                      </a:endParaRPr>
                    </a:p>
                    <a:p>
                      <a:pPr marL="0" marR="0" indent="0" algn="l" defTabSz="914400" rtl="0" eaLnBrk="1" fontAlgn="auto" latinLnBrk="0" hangingPunct="1">
                        <a:lnSpc>
                          <a:spcPct val="100000"/>
                        </a:lnSpc>
                        <a:spcBef>
                          <a:spcPts val="0"/>
                        </a:spcBef>
                        <a:spcAft>
                          <a:spcPts val="1000"/>
                        </a:spcAft>
                        <a:buClrTx/>
                        <a:buSzTx/>
                        <a:buFontTx/>
                        <a:buNone/>
                        <a:tabLst/>
                        <a:defRPr/>
                      </a:pPr>
                      <a:endParaRPr lang="en-US" sz="1200" b="0" baseline="0" dirty="0">
                        <a:solidFill>
                          <a:schemeClr val="tx1"/>
                        </a:solidFill>
                      </a:endParaRPr>
                    </a:p>
                    <a:p>
                      <a:pPr marL="0" marR="0" indent="0" algn="l" defTabSz="914400" rtl="0" eaLnBrk="1" fontAlgn="auto" latinLnBrk="0" hangingPunct="1">
                        <a:lnSpc>
                          <a:spcPct val="100000"/>
                        </a:lnSpc>
                        <a:spcBef>
                          <a:spcPts val="0"/>
                        </a:spcBef>
                        <a:spcAft>
                          <a:spcPts val="1000"/>
                        </a:spcAft>
                        <a:buClrTx/>
                        <a:buSzTx/>
                        <a:buFontTx/>
                        <a:buNone/>
                        <a:tabLst/>
                        <a:defRPr/>
                      </a:pPr>
                      <a:endParaRPr lang="en-US" sz="1200" b="0" baseline="0" dirty="0">
                        <a:solidFill>
                          <a:schemeClr val="tx1"/>
                        </a:solidFill>
                      </a:endParaRPr>
                    </a:p>
                    <a:p>
                      <a:pPr marL="0" marR="0" indent="0" algn="l" defTabSz="914400" rtl="0" eaLnBrk="1" fontAlgn="auto" latinLnBrk="0" hangingPunct="1">
                        <a:lnSpc>
                          <a:spcPct val="100000"/>
                        </a:lnSpc>
                        <a:spcBef>
                          <a:spcPts val="0"/>
                        </a:spcBef>
                        <a:spcAft>
                          <a:spcPts val="1000"/>
                        </a:spcAft>
                        <a:buClrTx/>
                        <a:buSzTx/>
                        <a:buFontTx/>
                        <a:buNone/>
                        <a:tabLst/>
                        <a:defRPr/>
                      </a:pPr>
                      <a:endParaRPr lang="en-US" sz="1200" b="0" baseline="0" dirty="0">
                        <a:solidFill>
                          <a:schemeClr val="tx1"/>
                        </a:solidFill>
                      </a:endParaRPr>
                    </a:p>
                    <a:p>
                      <a:pPr marL="0" marR="0" indent="0" algn="l" defTabSz="914400" rtl="0" eaLnBrk="1" fontAlgn="auto" latinLnBrk="0" hangingPunct="1">
                        <a:lnSpc>
                          <a:spcPct val="100000"/>
                        </a:lnSpc>
                        <a:spcBef>
                          <a:spcPts val="0"/>
                        </a:spcBef>
                        <a:spcAft>
                          <a:spcPts val="1000"/>
                        </a:spcAft>
                        <a:buClrTx/>
                        <a:buSzTx/>
                        <a:buFontTx/>
                        <a:buNone/>
                        <a:tabLst/>
                        <a:defRPr/>
                      </a:pPr>
                      <a:endParaRPr lang="en-US" sz="1200" b="0" baseline="0" dirty="0">
                        <a:solidFill>
                          <a:schemeClr val="tx1"/>
                        </a:solidFill>
                      </a:endParaRPr>
                    </a:p>
                    <a:p>
                      <a:pPr marL="0" marR="0" indent="0" algn="l" defTabSz="914400" rtl="0" eaLnBrk="1" fontAlgn="auto" latinLnBrk="0" hangingPunct="1">
                        <a:lnSpc>
                          <a:spcPct val="100000"/>
                        </a:lnSpc>
                        <a:spcBef>
                          <a:spcPts val="0"/>
                        </a:spcBef>
                        <a:spcAft>
                          <a:spcPts val="1000"/>
                        </a:spcAft>
                        <a:buClrTx/>
                        <a:buSzTx/>
                        <a:buFontTx/>
                        <a:buNone/>
                        <a:tabLst/>
                        <a:defRPr/>
                      </a:pPr>
                      <a:endParaRPr lang="en-US" sz="1200" b="0" baseline="0" dirty="0">
                        <a:solidFill>
                          <a:schemeClr val="tx1"/>
                        </a:solidFill>
                      </a:endParaRPr>
                    </a:p>
                    <a:p>
                      <a:pPr marL="0" marR="0" indent="0" algn="l" defTabSz="914400" rtl="0" eaLnBrk="1" fontAlgn="auto" latinLnBrk="0" hangingPunct="1">
                        <a:lnSpc>
                          <a:spcPct val="100000"/>
                        </a:lnSpc>
                        <a:spcBef>
                          <a:spcPts val="0"/>
                        </a:spcBef>
                        <a:spcAft>
                          <a:spcPts val="1000"/>
                        </a:spcAft>
                        <a:buClrTx/>
                        <a:buSzTx/>
                        <a:buFontTx/>
                        <a:buNone/>
                        <a:tabLst/>
                        <a:defRPr/>
                      </a:pPr>
                      <a:endParaRPr lang="en-US" sz="1200" b="0" baseline="0" dirty="0">
                        <a:solidFill>
                          <a:schemeClr val="tx1"/>
                        </a:solidFill>
                      </a:endParaRP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0CFEC368-1D7A-4F81-ABF6-AE0E36BAF64C}" type="slidenum">
              <a:rPr lang="en-US" smtClean="0"/>
              <a:pPr/>
              <a:t>8</a:t>
            </a:fld>
            <a:endParaRPr lang="en-US"/>
          </a:p>
        </p:txBody>
      </p:sp>
      <p:sp>
        <p:nvSpPr>
          <p:cNvPr id="6" name="Oval 5"/>
          <p:cNvSpPr/>
          <p:nvPr/>
        </p:nvSpPr>
        <p:spPr>
          <a:xfrm>
            <a:off x="1819125" y="2000068"/>
            <a:ext cx="640080" cy="640080"/>
          </a:xfrm>
          <a:prstGeom prst="ellipse">
            <a:avLst/>
          </a:prstGeom>
          <a:solidFill>
            <a:srgbClr val="4AA37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solidFill>
                <a:srgbClr val="000000"/>
              </a:solidFill>
            </a:endParaRPr>
          </a:p>
        </p:txBody>
      </p:sp>
    </p:spTree>
    <p:extLst>
      <p:ext uri="{BB962C8B-B14F-4D97-AF65-F5344CB8AC3E}">
        <p14:creationId xmlns:p14="http://schemas.microsoft.com/office/powerpoint/2010/main" val="1832488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Appropriate activities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75552610"/>
              </p:ext>
            </p:extLst>
          </p:nvPr>
        </p:nvGraphicFramePr>
        <p:xfrm>
          <a:off x="0" y="1600200"/>
          <a:ext cx="9194800" cy="4053840"/>
        </p:xfrm>
        <a:graphic>
          <a:graphicData uri="http://schemas.openxmlformats.org/drawingml/2006/table">
            <a:tbl>
              <a:tblPr firstRow="1" bandRow="1">
                <a:tableStyleId>{F2DE63D5-997A-4646-A377-4702673A728D}</a:tableStyleId>
              </a:tblPr>
              <a:tblGrid>
                <a:gridCol w="1794933">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6587067">
                  <a:extLst>
                    <a:ext uri="{9D8B030D-6E8A-4147-A177-3AD203B41FA5}">
                      <a16:colId xmlns:a16="http://schemas.microsoft.com/office/drawing/2014/main" val="20002"/>
                    </a:ext>
                  </a:extLst>
                </a:gridCol>
              </a:tblGrid>
              <a:tr h="370840">
                <a:tc>
                  <a:txBody>
                    <a:bodyPr/>
                    <a:lstStyle/>
                    <a:p>
                      <a:r>
                        <a:rPr lang="en-US" sz="1500" b="1" dirty="0"/>
                        <a:t>Indicator</a:t>
                      </a:r>
                    </a:p>
                  </a:txBody>
                  <a:tcPr/>
                </a:tc>
                <a:tc>
                  <a:txBody>
                    <a:bodyPr/>
                    <a:lstStyle/>
                    <a:p>
                      <a:r>
                        <a:rPr lang="en-US" sz="1500" b="1" dirty="0"/>
                        <a:t>Score</a:t>
                      </a:r>
                    </a:p>
                  </a:txBody>
                  <a:tcPr/>
                </a:tc>
                <a:tc>
                  <a:txBody>
                    <a:bodyPr/>
                    <a:lstStyle/>
                    <a:p>
                      <a:r>
                        <a:rPr lang="en-US" sz="1500" b="1" dirty="0"/>
                        <a:t>Explanation</a:t>
                      </a:r>
                    </a:p>
                  </a:txBody>
                  <a:tcPr/>
                </a:tc>
                <a:extLst>
                  <a:ext uri="{0D108BD9-81ED-4DB2-BD59-A6C34878D82A}">
                    <a16:rowId xmlns:a16="http://schemas.microsoft.com/office/drawing/2014/main" val="10000"/>
                  </a:ext>
                </a:extLst>
              </a:tr>
              <a:tr h="370840">
                <a:tc>
                  <a:txBody>
                    <a:bodyPr/>
                    <a:lstStyle/>
                    <a:p>
                      <a:pPr>
                        <a:spcAft>
                          <a:spcPts val="1000"/>
                        </a:spcAft>
                      </a:pPr>
                      <a:r>
                        <a:rPr lang="en-US" sz="1200" b="1" dirty="0"/>
                        <a:t>2. Covers appropriate activities</a:t>
                      </a:r>
                    </a:p>
                  </a:txBody>
                  <a:tcPr/>
                </a:tc>
                <a:tc>
                  <a:txBody>
                    <a:bodyPr/>
                    <a:lstStyle/>
                    <a:p>
                      <a:pPr>
                        <a:spcAft>
                          <a:spcPts val="1000"/>
                        </a:spcAft>
                      </a:pPr>
                      <a:endParaRPr lang="en-US" sz="1200" b="1" dirty="0"/>
                    </a:p>
                    <a:p>
                      <a:pPr>
                        <a:spcAft>
                          <a:spcPts val="1000"/>
                        </a:spcAft>
                      </a:pPr>
                      <a:endParaRPr lang="en-US" sz="1200" b="1" dirty="0"/>
                    </a:p>
                    <a:p>
                      <a:pPr algn="ctr">
                        <a:spcAft>
                          <a:spcPts val="1000"/>
                        </a:spcAft>
                      </a:pPr>
                      <a:r>
                        <a:rPr lang="en-US" sz="1200" b="1" dirty="0"/>
                        <a:t>Poor</a:t>
                      </a:r>
                    </a:p>
                    <a:p>
                      <a:pPr algn="ctr">
                        <a:spcAft>
                          <a:spcPts val="1000"/>
                        </a:spcAft>
                      </a:pPr>
                      <a:endParaRPr lang="en-US" sz="1200" b="1" dirty="0"/>
                    </a:p>
                    <a:p>
                      <a:pPr algn="ctr">
                        <a:spcAft>
                          <a:spcPts val="1000"/>
                        </a:spcAft>
                      </a:pPr>
                      <a:endParaRPr lang="en-US" sz="1200" b="1" dirty="0"/>
                    </a:p>
                    <a:p>
                      <a:pPr marL="0" marR="0" lvl="0" indent="0" algn="ctr" defTabSz="914400" rtl="0" eaLnBrk="1" fontAlgn="auto" latinLnBrk="0" hangingPunct="1">
                        <a:lnSpc>
                          <a:spcPct val="100000"/>
                        </a:lnSpc>
                        <a:spcBef>
                          <a:spcPts val="0"/>
                        </a:spcBef>
                        <a:spcAft>
                          <a:spcPts val="1000"/>
                        </a:spcAft>
                        <a:buClrTx/>
                        <a:buSzTx/>
                        <a:buFontTx/>
                        <a:buNone/>
                        <a:tabLst/>
                        <a:defRPr/>
                      </a:pPr>
                      <a:r>
                        <a:rPr lang="en-US" sz="1200" b="0" dirty="0">
                          <a:solidFill>
                            <a:schemeClr val="tx1"/>
                          </a:solidFill>
                          <a:highlight>
                            <a:srgbClr val="FFFF00"/>
                          </a:highlight>
                        </a:rPr>
                        <a:t>[</a:t>
                      </a:r>
                      <a:r>
                        <a:rPr lang="en-US" sz="1200" b="0" i="1" dirty="0">
                          <a:solidFill>
                            <a:schemeClr val="tx1"/>
                          </a:solidFill>
                          <a:highlight>
                            <a:srgbClr val="FFFF00"/>
                          </a:highlight>
                        </a:rPr>
                        <a:t>Replace by </a:t>
                      </a:r>
                      <a:r>
                        <a:rPr lang="en-US" sz="1200" b="0" i="1" dirty="0" err="1">
                          <a:solidFill>
                            <a:schemeClr val="tx1"/>
                          </a:solidFill>
                          <a:highlight>
                            <a:srgbClr val="FFFF00"/>
                          </a:highlight>
                        </a:rPr>
                        <a:t>appro-priate</a:t>
                      </a:r>
                      <a:r>
                        <a:rPr lang="en-US" sz="1200" b="0" i="1" dirty="0">
                          <a:solidFill>
                            <a:schemeClr val="tx1"/>
                          </a:solidFill>
                          <a:highlight>
                            <a:srgbClr val="FFFF00"/>
                          </a:highlight>
                        </a:rPr>
                        <a:t> color and score</a:t>
                      </a:r>
                      <a:r>
                        <a:rPr lang="en-US" sz="1200" b="0" dirty="0">
                          <a:solidFill>
                            <a:schemeClr val="tx1"/>
                          </a:solidFill>
                        </a:rPr>
                        <a:t>]</a:t>
                      </a:r>
                    </a:p>
                    <a:p>
                      <a:pPr algn="ctr">
                        <a:spcAft>
                          <a:spcPts val="1000"/>
                        </a:spcAft>
                      </a:pPr>
                      <a:endParaRPr lang="en-US" sz="1200" b="1" dirty="0"/>
                    </a:p>
                  </a:txBody>
                  <a:tcPr/>
                </a:tc>
                <a:tc>
                  <a:txBody>
                    <a:bodyPr/>
                    <a:lstStyle/>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p>
                      <a:pPr lvl="0">
                        <a:spcAft>
                          <a:spcPts val="1000"/>
                        </a:spcAft>
                      </a:pPr>
                      <a:endParaRPr lang="en-US" sz="1200" b="1" dirty="0"/>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0CFEC368-1D7A-4F81-ABF6-AE0E36BAF64C}" type="slidenum">
              <a:rPr lang="en-US" smtClean="0"/>
              <a:pPr/>
              <a:t>9</a:t>
            </a:fld>
            <a:endParaRPr lang="en-US"/>
          </a:p>
        </p:txBody>
      </p:sp>
      <p:sp>
        <p:nvSpPr>
          <p:cNvPr id="6" name="Oval 5">
            <a:extLst>
              <a:ext uri="{FF2B5EF4-FFF2-40B4-BE49-F238E27FC236}">
                <a16:creationId xmlns:a16="http://schemas.microsoft.com/office/drawing/2014/main" id="{45BA5D62-935B-4585-90B8-4028BAF584C7}"/>
              </a:ext>
            </a:extLst>
          </p:cNvPr>
          <p:cNvSpPr/>
          <p:nvPr/>
        </p:nvSpPr>
        <p:spPr>
          <a:xfrm>
            <a:off x="1836501" y="1993683"/>
            <a:ext cx="640080" cy="640080"/>
          </a:xfrm>
          <a:prstGeom prst="ellipse">
            <a:avLst/>
          </a:prstGeom>
          <a:solidFill>
            <a:srgbClr val="D1282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98401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46783</TotalTime>
  <Words>1104</Words>
  <Application>Microsoft Office PowerPoint</Application>
  <PresentationFormat>On-screen Show (4:3)</PresentationFormat>
  <Paragraphs>319</Paragraphs>
  <Slides>23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ＭＳ 明朝</vt:lpstr>
      <vt:lpstr>Arial</vt:lpstr>
      <vt:lpstr>Calibri</vt:lpstr>
      <vt:lpstr>Times New Roman</vt:lpstr>
      <vt:lpstr>Clarity</vt:lpstr>
      <vt:lpstr>PowerPoint Presentation</vt:lpstr>
      <vt:lpstr>Client Value ASSESSMENT of [Product]</vt:lpstr>
      <vt:lpstr>Contents</vt:lpstr>
      <vt:lpstr>Background</vt:lpstr>
      <vt:lpstr>[Product Presentation]</vt:lpstr>
      <vt:lpstr>[Methodology]</vt:lpstr>
      <vt:lpstr>Overall assessment score: [Poor / Average / Strong]</vt:lpstr>
      <vt:lpstr>#1: Reliability of index</vt:lpstr>
      <vt:lpstr>#2: Appropriate activities</vt:lpstr>
      <vt:lpstr>#3: Appropriate risks</vt:lpstr>
      <vt:lpstr>#4: Enables investment decision-making</vt:lpstr>
      <vt:lpstr>#5: Minimizes gaps in coverage</vt:lpstr>
      <vt:lpstr>#6: Information</vt:lpstr>
      <vt:lpstr>#7: Staff capacities</vt:lpstr>
      <vt:lpstr>#8: Premium payment</vt:lpstr>
      <vt:lpstr>#9: Inclusiveness</vt:lpstr>
      <vt:lpstr>#10: Coverage for price paid</vt:lpstr>
      <vt:lpstr>#11: Timeliness</vt:lpstr>
      <vt:lpstr>#12: Clarity and reliability of delivery processes</vt:lpstr>
      <vt:lpstr>#13: Questions, problems, and complaints</vt:lpstr>
      <vt:lpstr>#14: Evidence of coverage</vt:lpstr>
      <vt:lpstr>Recommendations for improving product value</vt:lpstr>
      <vt:lpstr>Appendix – Example: #2: Appropriate activities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Client Value ASSESSMENT of [XX Product]</dc:title>
  <dc:creator>Emily Zimmerman</dc:creator>
  <cp:lastModifiedBy>Cora</cp:lastModifiedBy>
  <cp:revision>137</cp:revision>
  <dcterms:created xsi:type="dcterms:W3CDTF">2016-08-17T20:53:23Z</dcterms:created>
  <dcterms:modified xsi:type="dcterms:W3CDTF">2018-01-23T22:32:19Z</dcterms:modified>
</cp:coreProperties>
</file>