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5"/>
  </p:notesMasterIdLst>
  <p:handoutMasterIdLst>
    <p:handoutMasterId r:id="rId26"/>
  </p:handoutMasterIdLst>
  <p:sldIdLst>
    <p:sldId id="279" r:id="rId2"/>
    <p:sldId id="278" r:id="rId3"/>
    <p:sldId id="257" r:id="rId4"/>
    <p:sldId id="263" r:id="rId5"/>
    <p:sldId id="258" r:id="rId6"/>
    <p:sldId id="260" r:id="rId7"/>
    <p:sldId id="261"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ul, Michal" initials="MM" lastIdx="12" clrIdx="0">
    <p:extLst/>
  </p:cmAuthor>
  <p:cmAuthor id="2" name="Emily Zimmerman" initials="" lastIdx="2" clrIdx="1"/>
  <p:cmAuthor id="3" name="LocUser" initials="L" lastIdx="15" clrIdx="2">
    <p:extLst/>
  </p:cmAuthor>
  <p:cmAuthor id="4" name="Agrotosh Mookerjee" initials="AM" lastIdx="14"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9E6"/>
    <a:srgbClr val="FFFFCC"/>
    <a:srgbClr val="2E75B6"/>
    <a:srgbClr val="4AA37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698" autoAdjust="0"/>
  </p:normalViewPr>
  <p:slideViewPr>
    <p:cSldViewPr snapToGrid="0" snapToObjects="1">
      <p:cViewPr varScale="1">
        <p:scale>
          <a:sx n="71" d="100"/>
          <a:sy n="71" d="100"/>
        </p:scale>
        <p:origin x="1536" y="4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B104634-42C1-5949-BAE3-9D70DB8D8000}" type="datetimeFigureOut">
              <a:rPr lang="en-US" smtClean="0"/>
              <a:t>1/23/2018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FCC91F-F6C7-484B-A5C7-7FEED90C861E}" type="slidenum">
              <a:rPr lang="en-US" smtClean="0"/>
              <a:t>‹#›</a:t>
            </a:fld>
            <a:endParaRPr lang="en-US"/>
          </a:p>
        </p:txBody>
      </p:sp>
    </p:spTree>
    <p:extLst>
      <p:ext uri="{BB962C8B-B14F-4D97-AF65-F5344CB8AC3E}">
        <p14:creationId xmlns:p14="http://schemas.microsoft.com/office/powerpoint/2010/main" val="3281443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4C2CBB-96FC-DA42-8DFA-46C35DBC7EC3}" type="datetimeFigureOut">
              <a:rPr lang="en-US" smtClean="0"/>
              <a:t>1/23/2018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2BF1E1-B2ED-0A4B-A777-2A57B516C248}" type="slidenum">
              <a:rPr lang="en-US" smtClean="0"/>
              <a:t>‹#›</a:t>
            </a:fld>
            <a:endParaRPr lang="en-US"/>
          </a:p>
        </p:txBody>
      </p:sp>
    </p:spTree>
    <p:extLst>
      <p:ext uri="{BB962C8B-B14F-4D97-AF65-F5344CB8AC3E}">
        <p14:creationId xmlns:p14="http://schemas.microsoft.com/office/powerpoint/2010/main" val="91943002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062BF1E1-B2ED-0A4B-A777-2A57B516C248}" type="slidenum">
              <a:rPr lang="en-US" smtClean="0"/>
              <a:t>1</a:t>
            </a:fld>
            <a:endParaRPr lang="en-US"/>
          </a:p>
        </p:txBody>
      </p:sp>
    </p:spTree>
    <p:extLst>
      <p:ext uri="{BB962C8B-B14F-4D97-AF65-F5344CB8AC3E}">
        <p14:creationId xmlns:p14="http://schemas.microsoft.com/office/powerpoint/2010/main" val="1806102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2BF1E1-B2ED-0A4B-A777-2A57B516C248}" type="slidenum">
              <a:rPr lang="en-US" smtClean="0"/>
              <a:t>7</a:t>
            </a:fld>
            <a:endParaRPr lang="en-US"/>
          </a:p>
        </p:txBody>
      </p:sp>
    </p:spTree>
    <p:extLst>
      <p:ext uri="{BB962C8B-B14F-4D97-AF65-F5344CB8AC3E}">
        <p14:creationId xmlns:p14="http://schemas.microsoft.com/office/powerpoint/2010/main" val="370125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dirty="0"/>
              <a:t>Click to edit Master title style</a:t>
            </a:r>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457200" y="18288"/>
            <a:ext cx="2895600" cy="329184"/>
          </a:xfrm>
        </p:spPr>
        <p:txBody>
          <a:bodyPr/>
          <a:lstStyle/>
          <a:p>
            <a:fld id="{F3A7E948-A385-194F-A509-8797F49D95A9}" type="datetime2">
              <a:rPr lang="en-US" smtClean="0"/>
              <a:t>Tuesday, January 23, 2018</a:t>
            </a:fld>
            <a:endParaRPr lang="en-US"/>
          </a:p>
        </p:txBody>
      </p:sp>
      <p:sp>
        <p:nvSpPr>
          <p:cNvPr id="5" name="Footer Placeholder 4"/>
          <p:cNvSpPr>
            <a:spLocks noGrp="1"/>
          </p:cNvSpPr>
          <p:nvPr>
            <p:ph type="ftr" sz="quarter" idx="11"/>
          </p:nvPr>
        </p:nvSpPr>
        <p:spPr>
          <a:xfrm>
            <a:off x="3429000" y="18288"/>
            <a:ext cx="4114800" cy="329184"/>
          </a:xfrm>
        </p:spPr>
        <p:txBody>
          <a:bodyPr/>
          <a:lstStyle/>
          <a:p>
            <a:pPr algn="r"/>
            <a:endParaRPr lang="en-US" dirty="0"/>
          </a:p>
        </p:txBody>
      </p:sp>
      <p:sp>
        <p:nvSpPr>
          <p:cNvPr id="6" name="Slide Number Placeholder 5"/>
          <p:cNvSpPr>
            <a:spLocks noGrp="1"/>
          </p:cNvSpPr>
          <p:nvPr>
            <p:ph type="sldNum" sz="quarter" idx="12"/>
          </p:nvPr>
        </p:nvSpPr>
        <p:spPr>
          <a:xfrm>
            <a:off x="7620000" y="18288"/>
            <a:ext cx="1066800" cy="329184"/>
          </a:xfrm>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A3F36F-CCB2-0F43-93BA-2A590EBB30C5}" type="datetime2">
              <a:rPr lang="en-US" smtClean="0"/>
              <a:t>Tuesday, January 23,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46D0F-2EA3-1D45-94A2-9AE1567B3BC5}" type="datetime2">
              <a:rPr lang="en-US" smtClean="0"/>
              <a:t>Tuesday, January 23,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000"/>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9D84551-4C29-8547-84D1-A8C2806AAEBD}" type="datetime2">
              <a:rPr lang="en-US" smtClean="0"/>
              <a:t>Tuesday, January 23,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247755-C9C3-8440-ACC9-F8CA52BAE437}" type="datetime2">
              <a:rPr lang="en-US" smtClean="0"/>
              <a:t>Tuesday, January 23,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4411F3-E24B-0141-8CDC-95BEF87D0E3B}" type="datetime2">
              <a:rPr lang="en-US" smtClean="0"/>
              <a:t>Tuesday, January 23, 2018</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0A7216-AB27-4940-BD89-5E30DD6B6450}" type="datetime2">
              <a:rPr lang="en-US" smtClean="0"/>
              <a:t>Tuesday, January 23, 2018</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000"/>
            </a:lvl1pPr>
          </a:lstStyle>
          <a:p>
            <a:r>
              <a:rPr lang="en-US" dirty="0"/>
              <a:t>Click to edit Master title style</a:t>
            </a:r>
          </a:p>
        </p:txBody>
      </p:sp>
      <p:sp>
        <p:nvSpPr>
          <p:cNvPr id="3" name="Date Placeholder 2"/>
          <p:cNvSpPr>
            <a:spLocks noGrp="1"/>
          </p:cNvSpPr>
          <p:nvPr>
            <p:ph type="dt" sz="half" idx="10"/>
          </p:nvPr>
        </p:nvSpPr>
        <p:spPr/>
        <p:txBody>
          <a:bodyPr/>
          <a:lstStyle/>
          <a:p>
            <a:fld id="{8E87C475-1655-0848-9928-9BDF3B886199}" type="datetime2">
              <a:rPr lang="en-US" smtClean="0"/>
              <a:t>Tuesday, January 23, 2018</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42E4D2-BA73-A141-9F78-9FAA17795567}" type="datetime2">
              <a:rPr lang="en-US" smtClean="0"/>
              <a:t>Tuesday, January 23, 2018</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49CFF0-52DE-A04B-BECA-14EBCD207A8E}" type="datetime2">
              <a:rPr lang="en-US" smtClean="0"/>
              <a:t>Tuesday, January 23, 2018</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5B7EF4-5C65-E144-BD10-2448C81D69CD}" type="datetime2">
              <a:rPr lang="en-US" smtClean="0"/>
              <a:t>Tuesday, January 23, 2018</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4B957A0-BF91-1148-9D85-97841ED2D7E7}" type="datetime2">
              <a:rPr lang="en-US" smtClean="0"/>
              <a:t>Tuesday, January 23, 2018</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r">
              <a:defRPr sz="1400" b="1">
                <a:solidFill>
                  <a:srgbClr val="FFFFFF"/>
                </a:solidFill>
              </a:defRPr>
            </a:lvl1pPr>
          </a:lstStyle>
          <a:p>
            <a:fld id="{9A78247B-E2EC-A240-A89C-55F9C460B7DF}" type="slidenum">
              <a:rPr lang="en-US" smtClean="0"/>
              <a:pPr/>
              <a:t>‹#›</a:t>
            </a:fld>
            <a:endParaRPr lang="en-US" dirty="0"/>
          </a:p>
        </p:txBody>
      </p:sp>
      <p:sp>
        <p:nvSpPr>
          <p:cNvPr id="13" name="Rectangle 12">
            <a:extLst>
              <a:ext uri="{FF2B5EF4-FFF2-40B4-BE49-F238E27FC236}">
                <a16:creationId xmlns:a16="http://schemas.microsoft.com/office/drawing/2014/main" id="{DD53AB34-C3B8-4797-B0CD-56BCAEE6AC98}"/>
              </a:ext>
            </a:extLst>
          </p:cNvPr>
          <p:cNvSpPr/>
          <p:nvPr userDrawn="1"/>
        </p:nvSpPr>
        <p:spPr>
          <a:xfrm>
            <a:off x="0" y="1"/>
            <a:ext cx="9144000" cy="457200"/>
          </a:xfrm>
          <a:prstGeom prst="rect">
            <a:avLst/>
          </a:prstGeom>
          <a:solidFill>
            <a:srgbClr val="2E75B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15" name="Picture 14">
            <a:extLst>
              <a:ext uri="{FF2B5EF4-FFF2-40B4-BE49-F238E27FC236}">
                <a16:creationId xmlns:a16="http://schemas.microsoft.com/office/drawing/2014/main" id="{236BB588-53FD-4146-900F-2FD7EC95E43D}"/>
              </a:ext>
            </a:extLst>
          </p:cNvPr>
          <p:cNvPicPr/>
          <p:nvPr userDrawn="1"/>
        </p:nvPicPr>
        <p:blipFill rotWithShape="1">
          <a:blip r:embed="rId13" cstate="email">
            <a:extLst>
              <a:ext uri="{28A0092B-C50C-407E-A947-70E740481C1C}">
                <a14:useLocalDpi xmlns:a14="http://schemas.microsoft.com/office/drawing/2010/main" val="0"/>
              </a:ext>
            </a:extLst>
          </a:blip>
          <a:srcRect l="50771" t="-9908" r="39177" b="-1"/>
          <a:stretch/>
        </p:blipFill>
        <p:spPr bwMode="auto">
          <a:xfrm>
            <a:off x="4525301" y="6064416"/>
            <a:ext cx="725886" cy="650160"/>
          </a:xfrm>
          <a:prstGeom prst="rect">
            <a:avLst/>
          </a:prstGeom>
          <a:ln>
            <a:noFill/>
          </a:ln>
          <a:extLst>
            <a:ext uri="{53640926-AAD7-44D8-BBD7-CCE9431645EC}">
              <a14:shadowObscured xmlns:a14="http://schemas.microsoft.com/office/drawing/2010/main"/>
            </a:ext>
          </a:extLst>
        </p:spPr>
      </p:pic>
      <p:pic>
        <p:nvPicPr>
          <p:cNvPr id="16" name="Picture 15">
            <a:extLst>
              <a:ext uri="{FF2B5EF4-FFF2-40B4-BE49-F238E27FC236}">
                <a16:creationId xmlns:a16="http://schemas.microsoft.com/office/drawing/2014/main" id="{95A0B0B6-5DBC-4645-9A87-59BFE266FEA8}"/>
              </a:ext>
            </a:extLst>
          </p:cNvPr>
          <p:cNvPicPr/>
          <p:nvPr userDrawn="1"/>
        </p:nvPicPr>
        <p:blipFill rotWithShape="1">
          <a:blip r:embed="rId14" cstate="email">
            <a:extLst>
              <a:ext uri="{28A0092B-C50C-407E-A947-70E740481C1C}">
                <a14:useLocalDpi xmlns:a14="http://schemas.microsoft.com/office/drawing/2010/main" val="0"/>
              </a:ext>
            </a:extLst>
          </a:blip>
          <a:srcRect l="26884" r="49597"/>
          <a:stretch/>
        </p:blipFill>
        <p:spPr bwMode="auto">
          <a:xfrm>
            <a:off x="2568486" y="6149399"/>
            <a:ext cx="1587228" cy="552830"/>
          </a:xfrm>
          <a:prstGeom prst="rect">
            <a:avLst/>
          </a:prstGeom>
          <a:ln>
            <a:noFill/>
          </a:ln>
          <a:extLst>
            <a:ext uri="{53640926-AAD7-44D8-BBD7-CCE9431645EC}">
              <a14:shadowObscured xmlns:a14="http://schemas.microsoft.com/office/drawing/2010/main"/>
            </a:ext>
          </a:extLst>
        </p:spPr>
      </p:pic>
      <p:pic>
        <p:nvPicPr>
          <p:cNvPr id="18" name="Picture 17">
            <a:extLst>
              <a:ext uri="{FF2B5EF4-FFF2-40B4-BE49-F238E27FC236}">
                <a16:creationId xmlns:a16="http://schemas.microsoft.com/office/drawing/2014/main" id="{8CABA97D-74EE-45D0-87E3-6DEC2DCE804C}"/>
              </a:ext>
            </a:extLst>
          </p:cNvPr>
          <p:cNvPicPr/>
          <p:nvPr userDrawn="1"/>
        </p:nvPicPr>
        <p:blipFill rotWithShape="1">
          <a:blip r:embed="rId15" cstate="email">
            <a:extLst>
              <a:ext uri="{28A0092B-C50C-407E-A947-70E740481C1C}">
                <a14:useLocalDpi xmlns:a14="http://schemas.microsoft.com/office/drawing/2010/main" val="0"/>
              </a:ext>
            </a:extLst>
          </a:blip>
          <a:srcRect l="61321" r="1654"/>
          <a:stretch/>
        </p:blipFill>
        <p:spPr bwMode="auto">
          <a:xfrm>
            <a:off x="5671891" y="6060481"/>
            <a:ext cx="3138025" cy="694295"/>
          </a:xfrm>
          <a:prstGeom prst="rect">
            <a:avLst/>
          </a:prstGeom>
          <a:ln>
            <a:noFill/>
          </a:ln>
          <a:extLst>
            <a:ext uri="{53640926-AAD7-44D8-BBD7-CCE9431645EC}">
              <a14:shadowObscured xmlns:a14="http://schemas.microsoft.com/office/drawing/2010/main"/>
            </a:ext>
          </a:extLst>
        </p:spPr>
      </p:pic>
      <p:pic>
        <p:nvPicPr>
          <p:cNvPr id="19" name="Picture 18">
            <a:extLst>
              <a:ext uri="{FF2B5EF4-FFF2-40B4-BE49-F238E27FC236}">
                <a16:creationId xmlns:a16="http://schemas.microsoft.com/office/drawing/2014/main" id="{CF7B05D9-DD5C-4D3A-8A87-8E8BB1B02414}"/>
              </a:ext>
            </a:extLst>
          </p:cNvPr>
          <p:cNvPicPr>
            <a:picLocks noChangeAspect="1"/>
          </p:cNvPicPr>
          <p:nvPr userDrawn="1"/>
        </p:nvPicPr>
        <p:blipFill rotWithShape="1">
          <a:blip r:embed="rId16" cstate="print">
            <a:extLst>
              <a:ext uri="{28A0092B-C50C-407E-A947-70E740481C1C}">
                <a14:useLocalDpi xmlns:a14="http://schemas.microsoft.com/office/drawing/2010/main"/>
              </a:ext>
            </a:extLst>
          </a:blip>
          <a:srcRect/>
          <a:stretch/>
        </p:blipFill>
        <p:spPr>
          <a:xfrm>
            <a:off x="580316" y="6143516"/>
            <a:ext cx="1660724" cy="550582"/>
          </a:xfrm>
          <a:prstGeom prst="rect">
            <a:avLst/>
          </a:prstGeom>
        </p:spPr>
      </p:pic>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dt="0"/>
  <p:txStyles>
    <p:titleStyle>
      <a:lvl1pPr algn="l" defTabSz="914400" rtl="0" eaLnBrk="1" latinLnBrk="0" hangingPunct="1">
        <a:spcBef>
          <a:spcPct val="0"/>
        </a:spcBef>
        <a:buNone/>
        <a:defRPr sz="3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CFEC368-1D7A-4F81-ABF6-AE0E36BAF64C}" type="slidenum">
              <a:rPr lang="en-US" smtClean="0"/>
              <a:pPr/>
              <a:t>1</a:t>
            </a:fld>
            <a:endParaRPr lang="en-US"/>
          </a:p>
        </p:txBody>
      </p:sp>
      <p:sp>
        <p:nvSpPr>
          <p:cNvPr id="15" name="Rectangle 14">
            <a:extLst>
              <a:ext uri="{FF2B5EF4-FFF2-40B4-BE49-F238E27FC236}">
                <a16:creationId xmlns:a16="http://schemas.microsoft.com/office/drawing/2014/main" id="{CA4F4470-9201-45E5-BC71-76EBD9FF5A75}"/>
              </a:ext>
            </a:extLst>
          </p:cNvPr>
          <p:cNvSpPr/>
          <p:nvPr/>
        </p:nvSpPr>
        <p:spPr>
          <a:xfrm>
            <a:off x="551542" y="805542"/>
            <a:ext cx="8040915" cy="501468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 name="TextBox 15">
            <a:extLst>
              <a:ext uri="{FF2B5EF4-FFF2-40B4-BE49-F238E27FC236}">
                <a16:creationId xmlns:a16="http://schemas.microsoft.com/office/drawing/2014/main" id="{5390A468-1B6E-4C61-96A5-8FB712A702F4}"/>
              </a:ext>
            </a:extLst>
          </p:cNvPr>
          <p:cNvSpPr txBox="1"/>
          <p:nvPr/>
        </p:nvSpPr>
        <p:spPr>
          <a:xfrm>
            <a:off x="664028" y="885823"/>
            <a:ext cx="7569199" cy="4431983"/>
          </a:xfrm>
          <a:prstGeom prst="rect">
            <a:avLst/>
          </a:prstGeom>
          <a:noFill/>
        </p:spPr>
        <p:txBody>
          <a:bodyPr wrap="square" rtlCol="0">
            <a:spAutoFit/>
          </a:bodyPr>
          <a:lstStyle/>
          <a:p>
            <a:r>
              <a:rPr lang="en-US" sz="3000" dirty="0">
                <a:solidFill>
                  <a:srgbClr val="0070C0"/>
                </a:solidFill>
                <a:latin typeface="Calibri" panose="020F0502020204030204" pitchFamily="34" charset="0"/>
                <a:cs typeface="Calibri" panose="020F0502020204030204" pitchFamily="34" charset="0"/>
              </a:rPr>
              <a:t>How to use this document</a:t>
            </a:r>
          </a:p>
          <a:p>
            <a:endParaRPr lang="en-US" dirty="0">
              <a:solidFill>
                <a:srgbClr val="0070C0"/>
              </a:solidFill>
              <a:latin typeface="Calibri" panose="020F0502020204030204" pitchFamily="34" charset="0"/>
              <a:cs typeface="Calibri" panose="020F0502020204030204" pitchFamily="34" charset="0"/>
            </a:endParaRPr>
          </a:p>
          <a:p>
            <a:pPr marL="460375" indent="-285750">
              <a:buClrTx/>
              <a:buFont typeface="Arial" panose="020B0604020202020204" pitchFamily="34" charset="0"/>
              <a:buChar char="•"/>
            </a:pPr>
            <a:r>
              <a:rPr lang="en-US" dirty="0">
                <a:latin typeface="Calibri" panose="020F0502020204030204" pitchFamily="34" charset="0"/>
                <a:cs typeface="Calibri" panose="020F0502020204030204" pitchFamily="34" charset="0"/>
              </a:rPr>
              <a:t>This document, the 3-D Client Value Assessment Report Template, aims to support the presentation of findings and recommendations in the context of a 3-D Analysis of Client Value for agricultural index-based insurance products.</a:t>
            </a:r>
          </a:p>
          <a:p>
            <a:pPr marL="460375" indent="-285750">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marL="460375" indent="-285750">
              <a:buClrTx/>
              <a:buFont typeface="Arial" panose="020B0604020202020204" pitchFamily="34" charset="0"/>
              <a:buChar char="•"/>
            </a:pPr>
            <a:r>
              <a:rPr lang="en-US" dirty="0">
                <a:latin typeface="Calibri" panose="020F0502020204030204" pitchFamily="34" charset="0"/>
                <a:cs typeface="Calibri" panose="020F0502020204030204" pitchFamily="34" charset="0"/>
              </a:rPr>
              <a:t>This template is meant to be customized and expanded, depending on products reviewed and assessments conducted.</a:t>
            </a:r>
          </a:p>
          <a:p>
            <a:pPr marL="460375" indent="-285750">
              <a:buClrTx/>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marL="460375" indent="-285750">
              <a:buClrTx/>
              <a:buFont typeface="Arial" panose="020B0604020202020204" pitchFamily="34" charset="0"/>
              <a:buChar char="•"/>
            </a:pPr>
            <a:r>
              <a:rPr lang="en-US" dirty="0">
                <a:latin typeface="Calibri" panose="020F0502020204030204" pitchFamily="34" charset="0"/>
                <a:cs typeface="Calibri" panose="020F0502020204030204" pitchFamily="34" charset="0"/>
              </a:rPr>
              <a:t>Examples provided in the guide are fictional and do not reflect any previous finding or expected result. </a:t>
            </a:r>
          </a:p>
          <a:p>
            <a:pPr marL="174625"/>
            <a:endParaRPr lang="en-US" dirty="0">
              <a:latin typeface="Calibri" panose="020F0502020204030204" pitchFamily="34" charset="0"/>
              <a:cs typeface="Calibri" panose="020F0502020204030204" pitchFamily="34" charset="0"/>
            </a:endParaRPr>
          </a:p>
          <a:p>
            <a:pPr marL="460375" indent="-285750">
              <a:buClrTx/>
              <a:buFont typeface="Arial" panose="020B0604020202020204" pitchFamily="34" charset="0"/>
              <a:buChar char="•"/>
            </a:pPr>
            <a:r>
              <a:rPr lang="en-US" dirty="0">
                <a:latin typeface="Calibri" panose="020F0502020204030204" pitchFamily="34" charset="0"/>
                <a:cs typeface="Calibri" panose="020F0502020204030204" pitchFamily="34" charset="0"/>
              </a:rPr>
              <a:t>More information on how to conduct a 3-D Analysis of client value can be found in the 3-D Technical Guide.</a:t>
            </a:r>
          </a:p>
        </p:txBody>
      </p:sp>
    </p:spTree>
    <p:extLst>
      <p:ext uri="{BB962C8B-B14F-4D97-AF65-F5344CB8AC3E}">
        <p14:creationId xmlns:p14="http://schemas.microsoft.com/office/powerpoint/2010/main" val="1062277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Appropriate risks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65108830"/>
              </p:ext>
            </p:extLst>
          </p:nvPr>
        </p:nvGraphicFramePr>
        <p:xfrm>
          <a:off x="0" y="1600200"/>
          <a:ext cx="9160933" cy="436372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53200">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3. Covers appropriate risks</a:t>
                      </a:r>
                    </a:p>
                  </a:txBody>
                  <a:tcPr/>
                </a:tc>
                <a:tc>
                  <a:txBody>
                    <a:bodyPr/>
                    <a:lstStyle/>
                    <a:p>
                      <a:pPr>
                        <a:spcAft>
                          <a:spcPts val="1000"/>
                        </a:spcAft>
                      </a:pPr>
                      <a:endParaRPr lang="en-US" sz="1200" b="1" dirty="0"/>
                    </a:p>
                    <a:p>
                      <a:pPr>
                        <a:spcAft>
                          <a:spcPts val="1000"/>
                        </a:spcAft>
                      </a:pPr>
                      <a:endParaRPr lang="en-US" sz="1200" b="1" dirty="0"/>
                    </a:p>
                    <a:p>
                      <a:pPr algn="ctr">
                        <a:spcAft>
                          <a:spcPts val="1000"/>
                        </a:spcAft>
                      </a:pPr>
                      <a:r>
                        <a:rPr lang="en-US" sz="1200" b="1" dirty="0"/>
                        <a:t>Average</a:t>
                      </a:r>
                    </a:p>
                    <a:p>
                      <a:pPr algn="ctr">
                        <a:spcAft>
                          <a:spcPts val="1000"/>
                        </a:spcAft>
                      </a:pPr>
                      <a:endParaRPr lang="en-US" sz="1200" b="1" dirty="0"/>
                    </a:p>
                    <a:p>
                      <a:pPr marL="0" marR="0" lvl="0" indent="0" algn="ctr" defTabSz="914400" rtl="0" eaLnBrk="1" fontAlgn="auto" latinLnBrk="0" hangingPunct="1">
                        <a:lnSpc>
                          <a:spcPct val="100000"/>
                        </a:lnSpc>
                        <a:spcBef>
                          <a:spcPts val="0"/>
                        </a:spcBef>
                        <a:spcAft>
                          <a:spcPts val="1000"/>
                        </a:spcAft>
                        <a:buClrTx/>
                        <a:buSzTx/>
                        <a:buFontTx/>
                        <a:buNone/>
                        <a:tabLst/>
                        <a:defRPr/>
                      </a:pPr>
                      <a:r>
                        <a:rPr lang="en-US" sz="1200" b="0" dirty="0">
                          <a:solidFill>
                            <a:schemeClr val="tx1"/>
                          </a:solidFill>
                          <a:highlight>
                            <a:srgbClr val="FFFF00"/>
                          </a:highlight>
                        </a:rPr>
                        <a:t>[</a:t>
                      </a:r>
                      <a:r>
                        <a:rPr lang="en-US" sz="1200" b="0" i="1" dirty="0">
                          <a:solidFill>
                            <a:schemeClr val="tx1"/>
                          </a:solidFill>
                          <a:highlight>
                            <a:srgbClr val="FFFF00"/>
                          </a:highlight>
                        </a:rPr>
                        <a:t>Replace by </a:t>
                      </a:r>
                      <a:r>
                        <a:rPr lang="en-US" sz="1200" b="0" i="1" dirty="0" err="1">
                          <a:solidFill>
                            <a:schemeClr val="tx1"/>
                          </a:solidFill>
                          <a:highlight>
                            <a:srgbClr val="FFFF00"/>
                          </a:highlight>
                        </a:rPr>
                        <a:t>appro-priate</a:t>
                      </a:r>
                      <a:r>
                        <a:rPr lang="en-US" sz="1200" b="0" i="1" dirty="0">
                          <a:solidFill>
                            <a:schemeClr val="tx1"/>
                          </a:solidFill>
                          <a:highlight>
                            <a:srgbClr val="FFFF00"/>
                          </a:highlight>
                        </a:rPr>
                        <a:t> color and score</a:t>
                      </a:r>
                      <a:r>
                        <a:rPr lang="en-US" sz="1200" b="0" dirty="0">
                          <a:solidFill>
                            <a:schemeClr val="tx1"/>
                          </a:solidFill>
                        </a:rPr>
                        <a:t>]</a:t>
                      </a:r>
                    </a:p>
                    <a:p>
                      <a:pPr algn="ctr">
                        <a:spcAft>
                          <a:spcPts val="1000"/>
                        </a:spcAft>
                      </a:pPr>
                      <a:endParaRPr lang="en-US" sz="1200" b="1" dirty="0"/>
                    </a:p>
                  </a:txBody>
                  <a:tcPr/>
                </a:tc>
                <a:tc>
                  <a:txBody>
                    <a:bodyPr/>
                    <a:lstStyle/>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10</a:t>
            </a:fld>
            <a:endParaRPr lang="en-US"/>
          </a:p>
        </p:txBody>
      </p:sp>
      <p:sp>
        <p:nvSpPr>
          <p:cNvPr id="8" name="Oval 7">
            <a:extLst>
              <a:ext uri="{FF2B5EF4-FFF2-40B4-BE49-F238E27FC236}">
                <a16:creationId xmlns:a16="http://schemas.microsoft.com/office/drawing/2014/main" id="{D2AC8DD3-4A09-41AD-857C-4431B8430BED}"/>
              </a:ext>
            </a:extLst>
          </p:cNvPr>
          <p:cNvSpPr/>
          <p:nvPr/>
        </p:nvSpPr>
        <p:spPr>
          <a:xfrm>
            <a:off x="1862951" y="1997311"/>
            <a:ext cx="640080" cy="640080"/>
          </a:xfrm>
          <a:prstGeom prst="ellips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314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Enables investment decision-making</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14880702"/>
              </p:ext>
            </p:extLst>
          </p:nvPr>
        </p:nvGraphicFramePr>
        <p:xfrm>
          <a:off x="0" y="1600200"/>
          <a:ext cx="9144000" cy="374396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362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Bef>
                          <a:spcPts val="0"/>
                        </a:spcBef>
                        <a:spcAft>
                          <a:spcPts val="1000"/>
                        </a:spcAft>
                      </a:pPr>
                      <a:r>
                        <a:rPr lang="en-US" sz="1200" b="1" dirty="0"/>
                        <a:t>4. Enables productive investment decision-making</a:t>
                      </a:r>
                    </a:p>
                  </a:txBody>
                  <a:tcPr/>
                </a:tc>
                <a:tc>
                  <a:txBody>
                    <a:bodyPr/>
                    <a:lstStyle/>
                    <a:p>
                      <a:pPr>
                        <a:spcBef>
                          <a:spcPts val="0"/>
                        </a:spcBef>
                        <a:spcAft>
                          <a:spcPts val="1000"/>
                        </a:spcAft>
                      </a:pPr>
                      <a:endParaRPr lang="en-US" sz="1200" b="1" dirty="0"/>
                    </a:p>
                    <a:p>
                      <a:pPr>
                        <a:spcBef>
                          <a:spcPts val="0"/>
                        </a:spcBef>
                        <a:spcAft>
                          <a:spcPts val="1000"/>
                        </a:spcAft>
                      </a:pPr>
                      <a:endParaRPr lang="en-US" sz="1200" b="1" dirty="0"/>
                    </a:p>
                  </a:txBody>
                  <a:tcPr/>
                </a:tc>
                <a:tc>
                  <a:txBody>
                    <a:bodyPr/>
                    <a:lstStyle/>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p>
                      <a:pPr lvl="0">
                        <a:spcBef>
                          <a:spcPts val="0"/>
                        </a:spcBef>
                        <a:spcAft>
                          <a:spcPts val="1000"/>
                        </a:spcAft>
                      </a:pPr>
                      <a:endParaRPr lang="en-US" sz="1200" kern="1200" baseline="0" dirty="0">
                        <a:solidFill>
                          <a:schemeClr val="tx1"/>
                        </a:solidFill>
                        <a:effectLst/>
                        <a:latin typeface="+mn-lt"/>
                        <a:ea typeface="+mn-ea"/>
                        <a:cs typeface="+mn-cs"/>
                      </a:endParaRPr>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11</a:t>
            </a:fld>
            <a:endParaRPr lang="en-US"/>
          </a:p>
        </p:txBody>
      </p:sp>
    </p:spTree>
    <p:extLst>
      <p:ext uri="{BB962C8B-B14F-4D97-AF65-F5344CB8AC3E}">
        <p14:creationId xmlns:p14="http://schemas.microsoft.com/office/powerpoint/2010/main" val="358314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#5: Minimizes gaps in coverage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17842770"/>
              </p:ext>
            </p:extLst>
          </p:nvPr>
        </p:nvGraphicFramePr>
        <p:xfrm>
          <a:off x="0" y="1600200"/>
          <a:ext cx="9144000" cy="405384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362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5. Minimizes gaps in coverage </a:t>
                      </a:r>
                    </a:p>
                  </a:txBody>
                  <a:tcPr/>
                </a:tc>
                <a:tc>
                  <a:txBody>
                    <a:bodyPr/>
                    <a:lstStyle/>
                    <a:p>
                      <a:pPr>
                        <a:spcAft>
                          <a:spcPts val="1000"/>
                        </a:spcAft>
                      </a:pPr>
                      <a:endParaRPr lang="en-US" sz="1200" b="1" dirty="0"/>
                    </a:p>
                    <a:p>
                      <a:pPr>
                        <a:spcAft>
                          <a:spcPts val="1000"/>
                        </a:spcAft>
                      </a:pPr>
                      <a:endParaRPr lang="en-US" sz="1200" b="1" dirty="0"/>
                    </a:p>
                  </a:txBody>
                  <a:tcPr/>
                </a:tc>
                <a:tc>
                  <a:txBody>
                    <a:bodyPr/>
                    <a:lstStyle/>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1200" b="0" dirty="0"/>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12</a:t>
            </a:fld>
            <a:endParaRPr lang="en-US"/>
          </a:p>
        </p:txBody>
      </p:sp>
    </p:spTree>
    <p:extLst>
      <p:ext uri="{BB962C8B-B14F-4D97-AF65-F5344CB8AC3E}">
        <p14:creationId xmlns:p14="http://schemas.microsoft.com/office/powerpoint/2010/main" val="2907697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Information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77984847"/>
              </p:ext>
            </p:extLst>
          </p:nvPr>
        </p:nvGraphicFramePr>
        <p:xfrm>
          <a:off x="0" y="1600200"/>
          <a:ext cx="9156700" cy="405384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489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6. Covered farmers are adequately informed of product details </a:t>
                      </a:r>
                    </a:p>
                  </a:txBody>
                  <a:tcPr/>
                </a:tc>
                <a:tc>
                  <a:txBody>
                    <a:bodyPr/>
                    <a:lstStyle/>
                    <a:p>
                      <a:pPr>
                        <a:spcAft>
                          <a:spcPts val="1000"/>
                        </a:spcAft>
                      </a:pPr>
                      <a:endParaRPr lang="en-US" sz="1200" b="1" dirty="0"/>
                    </a:p>
                  </a:txBody>
                  <a:tcPr/>
                </a:tc>
                <a:tc>
                  <a:txBody>
                    <a:bodyPr/>
                    <a:lstStyle/>
                    <a:p>
                      <a:pPr marL="0" marR="0" indent="0" algn="l" defTabSz="914400" rtl="0" eaLnBrk="1" fontAlgn="auto" latinLnBrk="0" hangingPunct="1">
                        <a:lnSpc>
                          <a:spcPct val="100000"/>
                        </a:lnSpc>
                        <a:spcBef>
                          <a:spcPts val="0"/>
                        </a:spcBef>
                        <a:spcAft>
                          <a:spcPts val="1000"/>
                        </a:spcAft>
                        <a:buClrTx/>
                        <a:buSzTx/>
                        <a:buFontTx/>
                        <a:buNone/>
                        <a:tabLst/>
                        <a:defRPr/>
                      </a:pPr>
                      <a:r>
                        <a:rPr lang="en-US" sz="1200" b="0" baseline="0" dirty="0"/>
                        <a:t>.</a:t>
                      </a: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dirty="0"/>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13</a:t>
            </a:fld>
            <a:endParaRPr lang="en-US"/>
          </a:p>
        </p:txBody>
      </p:sp>
    </p:spTree>
    <p:extLst>
      <p:ext uri="{BB962C8B-B14F-4D97-AF65-F5344CB8AC3E}">
        <p14:creationId xmlns:p14="http://schemas.microsoft.com/office/powerpoint/2010/main" val="3461127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 Staff capacities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2550156"/>
              </p:ext>
            </p:extLst>
          </p:nvPr>
        </p:nvGraphicFramePr>
        <p:xfrm>
          <a:off x="0" y="1600200"/>
          <a:ext cx="9144000" cy="436372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362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7. Staff and/or sales agents are adequately trained, incentivized, and supervised to inform clients and sell responsibly </a:t>
                      </a:r>
                    </a:p>
                  </a:txBody>
                  <a:tcPr/>
                </a:tc>
                <a:tc>
                  <a:txBody>
                    <a:bodyPr/>
                    <a:lstStyle/>
                    <a:p>
                      <a:pPr>
                        <a:spcAft>
                          <a:spcPts val="1000"/>
                        </a:spcAft>
                      </a:pPr>
                      <a:endParaRPr lang="en-US" sz="1200" b="1" dirty="0"/>
                    </a:p>
                    <a:p>
                      <a:pPr>
                        <a:spcAft>
                          <a:spcPts val="1000"/>
                        </a:spcAft>
                      </a:pPr>
                      <a:endParaRPr lang="en-US" sz="1200" b="1" dirty="0"/>
                    </a:p>
                  </a:txBody>
                  <a:tcPr/>
                </a:tc>
                <a:tc>
                  <a:txBody>
                    <a:bodyPr/>
                    <a:lstStyle/>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14</a:t>
            </a:fld>
            <a:endParaRPr lang="en-US"/>
          </a:p>
        </p:txBody>
      </p:sp>
    </p:spTree>
    <p:extLst>
      <p:ext uri="{BB962C8B-B14F-4D97-AF65-F5344CB8AC3E}">
        <p14:creationId xmlns:p14="http://schemas.microsoft.com/office/powerpoint/2010/main" val="3691200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 Premium payment</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23413646"/>
              </p:ext>
            </p:extLst>
          </p:nvPr>
        </p:nvGraphicFramePr>
        <p:xfrm>
          <a:off x="0" y="1600200"/>
          <a:ext cx="9156700" cy="401828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489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marL="0" marR="0" algn="l">
                        <a:spcBef>
                          <a:spcPts val="0"/>
                        </a:spcBef>
                        <a:spcAft>
                          <a:spcPts val="1000"/>
                        </a:spcAft>
                      </a:pPr>
                      <a:r>
                        <a:rPr lang="en-US" sz="1200" b="1" dirty="0">
                          <a:effectLst/>
                          <a:latin typeface="Arial"/>
                          <a:ea typeface="Times New Roman"/>
                          <a:cs typeface="Arial"/>
                        </a:rPr>
                        <a:t>8. Premium payment processes minimize liquidity constraints</a:t>
                      </a:r>
                    </a:p>
                    <a:p>
                      <a:pPr marL="0" marR="0" algn="l">
                        <a:spcBef>
                          <a:spcPts val="0"/>
                        </a:spcBef>
                        <a:spcAft>
                          <a:spcPts val="1000"/>
                        </a:spcAft>
                      </a:pPr>
                      <a:endParaRPr lang="en-US" sz="1200" b="1" dirty="0">
                        <a:effectLst/>
                        <a:latin typeface="Arial"/>
                        <a:ea typeface="ＭＳ 明朝"/>
                        <a:cs typeface="Arial"/>
                      </a:endParaRPr>
                    </a:p>
                    <a:p>
                      <a:pPr marL="0" marR="0" algn="l">
                        <a:spcBef>
                          <a:spcPts val="0"/>
                        </a:spcBef>
                        <a:spcAft>
                          <a:spcPts val="1000"/>
                        </a:spcAft>
                      </a:pPr>
                      <a:endParaRPr lang="en-US" sz="1200" b="1" dirty="0">
                        <a:effectLst/>
                        <a:latin typeface="Arial"/>
                        <a:ea typeface="ＭＳ 明朝"/>
                        <a:cs typeface="Arial"/>
                      </a:endParaRPr>
                    </a:p>
                    <a:p>
                      <a:pPr marL="0" marR="0" algn="l">
                        <a:spcBef>
                          <a:spcPts val="0"/>
                        </a:spcBef>
                        <a:spcAft>
                          <a:spcPts val="1000"/>
                        </a:spcAft>
                      </a:pPr>
                      <a:endParaRPr lang="en-US" sz="1200" b="1" dirty="0">
                        <a:effectLst/>
                        <a:latin typeface="Arial"/>
                        <a:ea typeface="ＭＳ 明朝"/>
                        <a:cs typeface="Arial"/>
                      </a:endParaRPr>
                    </a:p>
                    <a:p>
                      <a:pPr marL="0" marR="0" algn="l">
                        <a:spcBef>
                          <a:spcPts val="0"/>
                        </a:spcBef>
                        <a:spcAft>
                          <a:spcPts val="1000"/>
                        </a:spcAft>
                      </a:pPr>
                      <a:endParaRPr lang="en-US" sz="1200" b="1" dirty="0">
                        <a:effectLst/>
                        <a:latin typeface="Arial"/>
                        <a:ea typeface="ＭＳ 明朝"/>
                        <a:cs typeface="Arial"/>
                      </a:endParaRPr>
                    </a:p>
                    <a:p>
                      <a:pPr marL="0" marR="0" algn="l">
                        <a:spcBef>
                          <a:spcPts val="0"/>
                        </a:spcBef>
                        <a:spcAft>
                          <a:spcPts val="1000"/>
                        </a:spcAft>
                      </a:pPr>
                      <a:endParaRPr lang="en-US" sz="1200" b="1" dirty="0">
                        <a:effectLst/>
                        <a:latin typeface="Arial"/>
                        <a:ea typeface="ＭＳ 明朝"/>
                        <a:cs typeface="Arial"/>
                      </a:endParaRPr>
                    </a:p>
                    <a:p>
                      <a:pPr marL="0" marR="0" algn="l">
                        <a:spcBef>
                          <a:spcPts val="0"/>
                        </a:spcBef>
                        <a:spcAft>
                          <a:spcPts val="1000"/>
                        </a:spcAft>
                      </a:pPr>
                      <a:endParaRPr lang="en-US" sz="1200" b="1" dirty="0">
                        <a:effectLst/>
                        <a:latin typeface="Arial"/>
                        <a:ea typeface="ＭＳ 明朝"/>
                        <a:cs typeface="Arial"/>
                      </a:endParaRPr>
                    </a:p>
                    <a:p>
                      <a:pPr marL="0" marR="0" algn="l">
                        <a:spcBef>
                          <a:spcPts val="0"/>
                        </a:spcBef>
                        <a:spcAft>
                          <a:spcPts val="1000"/>
                        </a:spcAft>
                      </a:pPr>
                      <a:endParaRPr lang="en-US" sz="1200" b="1" dirty="0">
                        <a:effectLst/>
                        <a:latin typeface="Arial"/>
                        <a:ea typeface="ＭＳ 明朝"/>
                        <a:cs typeface="Arial"/>
                      </a:endParaRPr>
                    </a:p>
                    <a:p>
                      <a:pPr marL="0" marR="0" algn="l">
                        <a:spcBef>
                          <a:spcPts val="0"/>
                        </a:spcBef>
                        <a:spcAft>
                          <a:spcPts val="1000"/>
                        </a:spcAft>
                      </a:pPr>
                      <a:endParaRPr lang="en-US" sz="1200" b="1" dirty="0">
                        <a:effectLst/>
                        <a:latin typeface="Arial"/>
                        <a:ea typeface="ＭＳ 明朝"/>
                        <a:cs typeface="Arial"/>
                      </a:endParaRPr>
                    </a:p>
                    <a:p>
                      <a:pPr marL="0" marR="0" algn="l">
                        <a:spcBef>
                          <a:spcPts val="0"/>
                        </a:spcBef>
                        <a:spcAft>
                          <a:spcPts val="1000"/>
                        </a:spcAft>
                      </a:pPr>
                      <a:endParaRPr lang="en-US" sz="1200" b="1" dirty="0">
                        <a:effectLst/>
                        <a:latin typeface="Arial"/>
                        <a:ea typeface="ＭＳ 明朝"/>
                        <a:cs typeface="Arial"/>
                      </a:endParaRPr>
                    </a:p>
                    <a:p>
                      <a:pPr marL="0" marR="0" algn="l">
                        <a:spcBef>
                          <a:spcPts val="0"/>
                        </a:spcBef>
                        <a:spcAft>
                          <a:spcPts val="1000"/>
                        </a:spcAft>
                      </a:pPr>
                      <a:endParaRPr lang="en-US" sz="1200" b="1" dirty="0">
                        <a:effectLst/>
                        <a:latin typeface="Arial"/>
                        <a:ea typeface="ＭＳ 明朝"/>
                        <a:cs typeface="Arial"/>
                      </a:endParaRPr>
                    </a:p>
                  </a:txBody>
                  <a:tcPr marL="68580" marR="68580" marT="0" marB="0"/>
                </a:tc>
                <a:tc>
                  <a:txBody>
                    <a:bodyPr/>
                    <a:lstStyle/>
                    <a:p>
                      <a:pPr>
                        <a:spcBef>
                          <a:spcPts val="0"/>
                        </a:spcBef>
                        <a:spcAft>
                          <a:spcPts val="1000"/>
                        </a:spcAft>
                      </a:pPr>
                      <a:endParaRPr lang="en-US" sz="1200" b="1" dirty="0"/>
                    </a:p>
                    <a:p>
                      <a:pPr>
                        <a:spcBef>
                          <a:spcPts val="0"/>
                        </a:spcBef>
                        <a:spcAft>
                          <a:spcPts val="1000"/>
                        </a:spcAft>
                      </a:pPr>
                      <a:endParaRPr lang="en-US" sz="1200" b="1" dirty="0"/>
                    </a:p>
                  </a:txBody>
                  <a:tcPr/>
                </a:tc>
                <a:tc>
                  <a:txBody>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lang="en-US" sz="1200" kern="1200" dirty="0">
                          <a:solidFill>
                            <a:schemeClr val="tx1"/>
                          </a:solidFill>
                          <a:effectLst/>
                          <a:latin typeface="+mn-lt"/>
                          <a:ea typeface="+mn-ea"/>
                          <a:cs typeface="+mn-cs"/>
                        </a:rPr>
                        <a:t>.</a:t>
                      </a:r>
                      <a:endParaRPr lang="en-US" sz="1200" b="1" dirty="0"/>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15</a:t>
            </a:fld>
            <a:endParaRPr lang="en-US"/>
          </a:p>
        </p:txBody>
      </p:sp>
    </p:spTree>
    <p:extLst>
      <p:ext uri="{BB962C8B-B14F-4D97-AF65-F5344CB8AC3E}">
        <p14:creationId xmlns:p14="http://schemas.microsoft.com/office/powerpoint/2010/main" val="2431814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 Inclusiveness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65302551"/>
              </p:ext>
            </p:extLst>
          </p:nvPr>
        </p:nvGraphicFramePr>
        <p:xfrm>
          <a:off x="0" y="1600200"/>
          <a:ext cx="9156700" cy="374396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489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9. Product is inclusive</a:t>
                      </a:r>
                    </a:p>
                  </a:txBody>
                  <a:tcPr/>
                </a:tc>
                <a:tc>
                  <a:txBody>
                    <a:bodyPr/>
                    <a:lstStyle/>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txBody>
                  <a:tcPr/>
                </a:tc>
                <a:tc>
                  <a:txBody>
                    <a:bodyPr/>
                    <a:lstStyle/>
                    <a:p>
                      <a:pPr>
                        <a:spcAft>
                          <a:spcPts val="1000"/>
                        </a:spcAft>
                      </a:pPr>
                      <a:endParaRPr lang="en-US" sz="1200" b="1" dirty="0"/>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16</a:t>
            </a:fld>
            <a:endParaRPr lang="en-US"/>
          </a:p>
        </p:txBody>
      </p:sp>
    </p:spTree>
    <p:extLst>
      <p:ext uri="{BB962C8B-B14F-4D97-AF65-F5344CB8AC3E}">
        <p14:creationId xmlns:p14="http://schemas.microsoft.com/office/powerpoint/2010/main" val="2549052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Coverage for price paid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11896893"/>
              </p:ext>
            </p:extLst>
          </p:nvPr>
        </p:nvGraphicFramePr>
        <p:xfrm>
          <a:off x="0" y="1600200"/>
          <a:ext cx="9131300" cy="405384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235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10. Product delivers adequate coverage for money </a:t>
                      </a:r>
                    </a:p>
                  </a:txBody>
                  <a:tcPr/>
                </a:tc>
                <a:tc>
                  <a:txBody>
                    <a:bodyPr/>
                    <a:lstStyle/>
                    <a:p>
                      <a:pPr>
                        <a:spcAft>
                          <a:spcPts val="1000"/>
                        </a:spcAft>
                      </a:pPr>
                      <a:endParaRPr lang="en-US" sz="1200" b="1" dirty="0"/>
                    </a:p>
                    <a:p>
                      <a:pPr>
                        <a:spcAft>
                          <a:spcPts val="1000"/>
                        </a:spcAft>
                      </a:pPr>
                      <a:endParaRPr lang="en-US" sz="1200" b="1" dirty="0"/>
                    </a:p>
                    <a:p>
                      <a:pPr algn="ctr">
                        <a:spcAft>
                          <a:spcPts val="1000"/>
                        </a:spcAft>
                      </a:pPr>
                      <a:endParaRPr lang="en-US" sz="1200" b="1" dirty="0"/>
                    </a:p>
                  </a:txBody>
                  <a:tcPr/>
                </a:tc>
                <a:tc>
                  <a:txBody>
                    <a:bodyPr/>
                    <a:lstStyle/>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p>
                      <a:pPr>
                        <a:spcAft>
                          <a:spcPts val="1000"/>
                        </a:spcAft>
                      </a:pPr>
                      <a:endParaRPr lang="en-US" sz="1200" b="0" baseline="0" dirty="0"/>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17</a:t>
            </a:fld>
            <a:endParaRPr lang="en-US"/>
          </a:p>
        </p:txBody>
      </p:sp>
    </p:spTree>
    <p:extLst>
      <p:ext uri="{BB962C8B-B14F-4D97-AF65-F5344CB8AC3E}">
        <p14:creationId xmlns:p14="http://schemas.microsoft.com/office/powerpoint/2010/main" val="3415661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#11: Timeliness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45255759"/>
              </p:ext>
            </p:extLst>
          </p:nvPr>
        </p:nvGraphicFramePr>
        <p:xfrm>
          <a:off x="0" y="1600200"/>
          <a:ext cx="9131300" cy="405384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235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11. Benefits are delivered in a timely manner </a:t>
                      </a:r>
                    </a:p>
                  </a:txBody>
                  <a:tcPr/>
                </a:tc>
                <a:tc>
                  <a:txBody>
                    <a:bodyPr/>
                    <a:lstStyle/>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txBody>
                  <a:tcPr/>
                </a:tc>
                <a:tc>
                  <a:txBody>
                    <a:bodyPr/>
                    <a:lstStyle/>
                    <a:p>
                      <a:pPr lvl="0">
                        <a:spcAft>
                          <a:spcPts val="1000"/>
                        </a:spcAft>
                      </a:pPr>
                      <a:endParaRPr lang="en-US" sz="1200" kern="1200" baseline="0" dirty="0">
                        <a:solidFill>
                          <a:schemeClr val="tx1"/>
                        </a:solidFill>
                        <a:effectLst/>
                        <a:latin typeface="+mn-lt"/>
                        <a:ea typeface="+mn-ea"/>
                        <a:cs typeface="+mn-cs"/>
                      </a:endParaRPr>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18</a:t>
            </a:fld>
            <a:endParaRPr lang="en-US"/>
          </a:p>
        </p:txBody>
      </p:sp>
    </p:spTree>
    <p:extLst>
      <p:ext uri="{BB962C8B-B14F-4D97-AF65-F5344CB8AC3E}">
        <p14:creationId xmlns:p14="http://schemas.microsoft.com/office/powerpoint/2010/main" val="3583006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#12: Clarity and reliability of delivery processes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19633281"/>
              </p:ext>
            </p:extLst>
          </p:nvPr>
        </p:nvGraphicFramePr>
        <p:xfrm>
          <a:off x="0" y="1600200"/>
          <a:ext cx="9131300" cy="374396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235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Bef>
                          <a:spcPts val="0"/>
                        </a:spcBef>
                        <a:spcAft>
                          <a:spcPts val="1000"/>
                        </a:spcAft>
                      </a:pPr>
                      <a:r>
                        <a:rPr lang="en-US" sz="1200" b="1" dirty="0"/>
                        <a:t>12. Procedure to deliver the benefits is reliability and understood</a:t>
                      </a:r>
                    </a:p>
                  </a:txBody>
                  <a:tcPr/>
                </a:tc>
                <a:tc>
                  <a:txBody>
                    <a:bodyPr/>
                    <a:lstStyle/>
                    <a:p>
                      <a:pPr>
                        <a:spcBef>
                          <a:spcPts val="0"/>
                        </a:spcBef>
                        <a:spcAft>
                          <a:spcPts val="1000"/>
                        </a:spcAft>
                      </a:pPr>
                      <a:endParaRPr lang="en-US" sz="1200" b="1" dirty="0"/>
                    </a:p>
                    <a:p>
                      <a:pPr>
                        <a:spcBef>
                          <a:spcPts val="0"/>
                        </a:spcBef>
                        <a:spcAft>
                          <a:spcPts val="1000"/>
                        </a:spcAft>
                      </a:pPr>
                      <a:endParaRPr lang="en-US" sz="1200" b="1" dirty="0"/>
                    </a:p>
                    <a:p>
                      <a:pPr>
                        <a:spcBef>
                          <a:spcPts val="0"/>
                        </a:spcBef>
                        <a:spcAft>
                          <a:spcPts val="1000"/>
                        </a:spcAft>
                      </a:pPr>
                      <a:endParaRPr lang="en-US" sz="1200" b="1" dirty="0"/>
                    </a:p>
                    <a:p>
                      <a:pPr>
                        <a:spcBef>
                          <a:spcPts val="0"/>
                        </a:spcBef>
                        <a:spcAft>
                          <a:spcPts val="1000"/>
                        </a:spcAft>
                      </a:pPr>
                      <a:endParaRPr lang="en-US" sz="1200" b="1" dirty="0"/>
                    </a:p>
                    <a:p>
                      <a:pPr>
                        <a:spcBef>
                          <a:spcPts val="0"/>
                        </a:spcBef>
                        <a:spcAft>
                          <a:spcPts val="1000"/>
                        </a:spcAft>
                      </a:pPr>
                      <a:endParaRPr lang="en-US" sz="1200" b="1" dirty="0"/>
                    </a:p>
                    <a:p>
                      <a:pPr>
                        <a:spcBef>
                          <a:spcPts val="0"/>
                        </a:spcBef>
                        <a:spcAft>
                          <a:spcPts val="1000"/>
                        </a:spcAft>
                      </a:pPr>
                      <a:endParaRPr lang="en-US" sz="1200" b="1" dirty="0"/>
                    </a:p>
                    <a:p>
                      <a:pPr>
                        <a:spcBef>
                          <a:spcPts val="0"/>
                        </a:spcBef>
                        <a:spcAft>
                          <a:spcPts val="1000"/>
                        </a:spcAft>
                      </a:pPr>
                      <a:endParaRPr lang="en-US" sz="1200" b="1" dirty="0"/>
                    </a:p>
                    <a:p>
                      <a:pPr>
                        <a:spcBef>
                          <a:spcPts val="0"/>
                        </a:spcBef>
                        <a:spcAft>
                          <a:spcPts val="1000"/>
                        </a:spcAft>
                      </a:pPr>
                      <a:endParaRPr lang="en-US" sz="1200" b="1" dirty="0"/>
                    </a:p>
                    <a:p>
                      <a:pPr>
                        <a:spcBef>
                          <a:spcPts val="0"/>
                        </a:spcBef>
                        <a:spcAft>
                          <a:spcPts val="1000"/>
                        </a:spcAft>
                      </a:pPr>
                      <a:endParaRPr lang="en-US" sz="1200" b="1" dirty="0"/>
                    </a:p>
                    <a:p>
                      <a:pPr>
                        <a:spcBef>
                          <a:spcPts val="0"/>
                        </a:spcBef>
                        <a:spcAft>
                          <a:spcPts val="1000"/>
                        </a:spcAft>
                      </a:pPr>
                      <a:endParaRPr lang="en-US" sz="1200" b="1" dirty="0"/>
                    </a:p>
                    <a:p>
                      <a:pPr>
                        <a:spcBef>
                          <a:spcPts val="0"/>
                        </a:spcBef>
                        <a:spcAft>
                          <a:spcPts val="1000"/>
                        </a:spcAft>
                      </a:pPr>
                      <a:endParaRPr lang="en-US" sz="1200" b="1" dirty="0"/>
                    </a:p>
                  </a:txBody>
                  <a:tcPr/>
                </a:tc>
                <a:tc>
                  <a:txBody>
                    <a:bodyPr/>
                    <a:lstStyle/>
                    <a:p>
                      <a:pPr lvl="0">
                        <a:spcBef>
                          <a:spcPts val="0"/>
                        </a:spcBef>
                        <a:spcAft>
                          <a:spcPts val="1000"/>
                        </a:spcAft>
                      </a:pPr>
                      <a:endParaRPr lang="en-US" sz="1200" kern="1200" dirty="0">
                        <a:solidFill>
                          <a:schemeClr val="tx1"/>
                        </a:solidFill>
                        <a:effectLst/>
                        <a:latin typeface="+mn-lt"/>
                        <a:ea typeface="+mn-ea"/>
                        <a:cs typeface="+mn-cs"/>
                      </a:endParaRPr>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19</a:t>
            </a:fld>
            <a:endParaRPr lang="en-US"/>
          </a:p>
        </p:txBody>
      </p:sp>
    </p:spTree>
    <p:extLst>
      <p:ext uri="{BB962C8B-B14F-4D97-AF65-F5344CB8AC3E}">
        <p14:creationId xmlns:p14="http://schemas.microsoft.com/office/powerpoint/2010/main" val="4080478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a:t>Client Value ASSESSMENT of</a:t>
            </a:r>
            <a:br>
              <a:rPr lang="en-US" sz="3600" dirty="0"/>
            </a:br>
            <a:r>
              <a:rPr lang="en-US" sz="3600" dirty="0"/>
              <a:t>[</a:t>
            </a:r>
            <a:r>
              <a:rPr lang="en-US" sz="3600" i="1" dirty="0"/>
              <a:t>Product</a:t>
            </a:r>
            <a:r>
              <a:rPr lang="en-US" sz="3600" dirty="0"/>
              <a:t>]</a:t>
            </a:r>
          </a:p>
        </p:txBody>
      </p:sp>
      <p:sp>
        <p:nvSpPr>
          <p:cNvPr id="3" name="Subtitle 2"/>
          <p:cNvSpPr>
            <a:spLocks noGrp="1"/>
          </p:cNvSpPr>
          <p:nvPr>
            <p:ph type="subTitle" idx="1"/>
          </p:nvPr>
        </p:nvSpPr>
        <p:spPr>
          <a:xfrm>
            <a:off x="685800" y="3505200"/>
            <a:ext cx="6400800" cy="2073346"/>
          </a:xfrm>
        </p:spPr>
        <p:txBody>
          <a:bodyPr>
            <a:normAutofit fontScale="92500"/>
          </a:bodyPr>
          <a:lstStyle/>
          <a:p>
            <a:r>
              <a:rPr lang="en-US" dirty="0"/>
              <a:t>Results of an assessment using the 3-D Client Value Assessment Tool for Index Insurance</a:t>
            </a:r>
          </a:p>
          <a:p>
            <a:endParaRPr lang="en-US" dirty="0"/>
          </a:p>
          <a:p>
            <a:r>
              <a:rPr lang="en-US" dirty="0"/>
              <a:t>Date</a:t>
            </a:r>
          </a:p>
          <a:p>
            <a:r>
              <a:rPr lang="en-US" dirty="0"/>
              <a:t>Author</a:t>
            </a:r>
          </a:p>
        </p:txBody>
      </p:sp>
      <p:sp>
        <p:nvSpPr>
          <p:cNvPr id="4" name="Slide Number Placeholder 3"/>
          <p:cNvSpPr>
            <a:spLocks noGrp="1"/>
          </p:cNvSpPr>
          <p:nvPr>
            <p:ph type="sldNum" sz="quarter" idx="12"/>
          </p:nvPr>
        </p:nvSpPr>
        <p:spPr/>
        <p:txBody>
          <a:bodyPr/>
          <a:lstStyle/>
          <a:p>
            <a:fld id="{0CFEC368-1D7A-4F81-ABF6-AE0E36BAF64C}" type="slidenum">
              <a:rPr lang="en-US" smtClean="0"/>
              <a:pPr/>
              <a:t>2</a:t>
            </a:fld>
            <a:endParaRPr lang="en-US"/>
          </a:p>
        </p:txBody>
      </p:sp>
    </p:spTree>
    <p:extLst>
      <p:ext uri="{BB962C8B-B14F-4D97-AF65-F5344CB8AC3E}">
        <p14:creationId xmlns:p14="http://schemas.microsoft.com/office/powerpoint/2010/main" val="151878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#13: Questions, problems, and complaints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51685179"/>
              </p:ext>
            </p:extLst>
          </p:nvPr>
        </p:nvGraphicFramePr>
        <p:xfrm>
          <a:off x="0" y="1600200"/>
          <a:ext cx="9131300" cy="405384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235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13. Provider is responsive and proactive about questions, problems, and complaints</a:t>
                      </a:r>
                    </a:p>
                  </a:txBody>
                  <a:tcPr/>
                </a:tc>
                <a:tc>
                  <a:txBody>
                    <a:bodyPr/>
                    <a:lstStyle/>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txBody>
                  <a:tcPr/>
                </a:tc>
                <a:tc>
                  <a:txBody>
                    <a:bodyPr/>
                    <a:lstStyle/>
                    <a:p>
                      <a:pPr lvl="0">
                        <a:spcAft>
                          <a:spcPts val="1000"/>
                        </a:spcAft>
                      </a:pPr>
                      <a:endParaRPr lang="en-US" sz="1200" kern="1200" dirty="0">
                        <a:solidFill>
                          <a:schemeClr val="tx1"/>
                        </a:solidFill>
                        <a:effectLst/>
                        <a:latin typeface="+mn-lt"/>
                        <a:ea typeface="+mn-ea"/>
                        <a:cs typeface="+mn-cs"/>
                      </a:endParaRPr>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20</a:t>
            </a:fld>
            <a:endParaRPr lang="en-US"/>
          </a:p>
        </p:txBody>
      </p:sp>
    </p:spTree>
    <p:extLst>
      <p:ext uri="{BB962C8B-B14F-4D97-AF65-F5344CB8AC3E}">
        <p14:creationId xmlns:p14="http://schemas.microsoft.com/office/powerpoint/2010/main" val="26983204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#14: Evidence of coverage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24490634"/>
              </p:ext>
            </p:extLst>
          </p:nvPr>
        </p:nvGraphicFramePr>
        <p:xfrm>
          <a:off x="0" y="1600200"/>
          <a:ext cx="9156700" cy="374396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489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14. Covered farmers receive evidence of coverage</a:t>
                      </a:r>
                    </a:p>
                  </a:txBody>
                  <a:tcPr/>
                </a:tc>
                <a:tc>
                  <a:txBody>
                    <a:bodyPr/>
                    <a:lstStyle/>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p>
                      <a:pPr>
                        <a:spcAft>
                          <a:spcPts val="1000"/>
                        </a:spcAft>
                      </a:pPr>
                      <a:endParaRPr lang="en-US" sz="1200" b="1" dirty="0"/>
                    </a:p>
                  </a:txBody>
                  <a:tcPr/>
                </a:tc>
                <a:tc>
                  <a:txBody>
                    <a:bodyPr/>
                    <a:lstStyle/>
                    <a:p>
                      <a:pPr lvl="0">
                        <a:spcAft>
                          <a:spcPts val="1000"/>
                        </a:spcAft>
                      </a:pPr>
                      <a:endParaRPr lang="en-US" sz="1200" kern="1200" dirty="0">
                        <a:solidFill>
                          <a:schemeClr val="tx1"/>
                        </a:solidFill>
                        <a:effectLst/>
                        <a:latin typeface="+mn-lt"/>
                        <a:ea typeface="+mn-ea"/>
                        <a:cs typeface="+mn-cs"/>
                      </a:endParaRPr>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21</a:t>
            </a:fld>
            <a:endParaRPr lang="en-US"/>
          </a:p>
        </p:txBody>
      </p:sp>
    </p:spTree>
    <p:extLst>
      <p:ext uri="{BB962C8B-B14F-4D97-AF65-F5344CB8AC3E}">
        <p14:creationId xmlns:p14="http://schemas.microsoft.com/office/powerpoint/2010/main" val="359952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 for improving product value</a:t>
            </a:r>
          </a:p>
        </p:txBody>
      </p:sp>
      <p:sp>
        <p:nvSpPr>
          <p:cNvPr id="3" name="Content Placeholder 2"/>
          <p:cNvSpPr>
            <a:spLocks noGrp="1"/>
          </p:cNvSpPr>
          <p:nvPr>
            <p:ph idx="1"/>
          </p:nvPr>
        </p:nvSpPr>
        <p:spPr/>
        <p:txBody>
          <a:bodyPr>
            <a:normAutofit/>
          </a:bodyPr>
          <a:lstStyle/>
          <a:p>
            <a:pPr marL="0" indent="0">
              <a:spcBef>
                <a:spcPts val="0"/>
              </a:spcBef>
              <a:spcAft>
                <a:spcPts val="1000"/>
              </a:spcAft>
              <a:buNone/>
            </a:pPr>
            <a:r>
              <a:rPr lang="en-US" sz="1200" dirty="0"/>
              <a:t>The following changes (some of which are already anticipated) will improve product value and could improve the program’s assessment results from [ </a:t>
            </a:r>
            <a:r>
              <a:rPr lang="en-US" sz="1200" i="1" dirty="0"/>
              <a:t>Score obtained </a:t>
            </a:r>
            <a:r>
              <a:rPr lang="en-US" sz="1200" dirty="0"/>
              <a:t>] to [ </a:t>
            </a:r>
            <a:r>
              <a:rPr lang="en-US" sz="1200" i="1" dirty="0"/>
              <a:t>Objective </a:t>
            </a:r>
            <a:r>
              <a:rPr lang="en-US" sz="1200" dirty="0"/>
              <a:t>] </a:t>
            </a:r>
          </a:p>
          <a:p>
            <a:pPr marL="228600" indent="-228600">
              <a:spcBef>
                <a:spcPts val="0"/>
              </a:spcBef>
              <a:spcAft>
                <a:spcPts val="1000"/>
              </a:spcAft>
              <a:buFont typeface="+mj-lt"/>
              <a:buAutoNum type="arabicPeriod"/>
            </a:pPr>
            <a:r>
              <a:rPr lang="en-US" sz="1200" dirty="0"/>
              <a:t>Recommendation 1</a:t>
            </a:r>
          </a:p>
          <a:p>
            <a:pPr marL="228600" indent="-228600">
              <a:spcBef>
                <a:spcPts val="0"/>
              </a:spcBef>
              <a:spcAft>
                <a:spcPts val="1000"/>
              </a:spcAft>
              <a:buFont typeface="+mj-lt"/>
              <a:buAutoNum type="arabicPeriod"/>
            </a:pPr>
            <a:r>
              <a:rPr lang="en-US" sz="1200" dirty="0"/>
              <a:t>Recommendation 2</a:t>
            </a:r>
          </a:p>
          <a:p>
            <a:pPr marL="228600" indent="-228600">
              <a:spcBef>
                <a:spcPts val="0"/>
              </a:spcBef>
              <a:spcAft>
                <a:spcPts val="1000"/>
              </a:spcAft>
              <a:buFont typeface="+mj-lt"/>
              <a:buAutoNum type="arabicPeriod"/>
            </a:pPr>
            <a:r>
              <a:rPr lang="en-US" sz="1200" dirty="0"/>
              <a:t>…….</a:t>
            </a:r>
          </a:p>
        </p:txBody>
      </p:sp>
      <p:sp>
        <p:nvSpPr>
          <p:cNvPr id="4" name="Slide Number Placeholder 3"/>
          <p:cNvSpPr>
            <a:spLocks noGrp="1"/>
          </p:cNvSpPr>
          <p:nvPr>
            <p:ph type="sldNum" sz="quarter" idx="12"/>
          </p:nvPr>
        </p:nvSpPr>
        <p:spPr/>
        <p:txBody>
          <a:bodyPr/>
          <a:lstStyle/>
          <a:p>
            <a:fld id="{0CFEC368-1D7A-4F81-ABF6-AE0E36BAF64C}" type="slidenum">
              <a:rPr lang="en-US" smtClean="0"/>
              <a:pPr/>
              <a:t>22</a:t>
            </a:fld>
            <a:endParaRPr lang="en-US"/>
          </a:p>
        </p:txBody>
      </p:sp>
    </p:spTree>
    <p:extLst>
      <p:ext uri="{BB962C8B-B14F-4D97-AF65-F5344CB8AC3E}">
        <p14:creationId xmlns:p14="http://schemas.microsoft.com/office/powerpoint/2010/main" val="1784157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B3C5B1B-9F0E-4955-B4A2-8D3A663B025A}"/>
              </a:ext>
            </a:extLst>
          </p:cNvPr>
          <p:cNvSpPr/>
          <p:nvPr/>
        </p:nvSpPr>
        <p:spPr>
          <a:xfrm>
            <a:off x="184417" y="591671"/>
            <a:ext cx="8698325" cy="539419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le 1"/>
          <p:cNvSpPr>
            <a:spLocks noGrp="1"/>
          </p:cNvSpPr>
          <p:nvPr>
            <p:ph type="title"/>
          </p:nvPr>
        </p:nvSpPr>
        <p:spPr/>
        <p:txBody>
          <a:bodyPr/>
          <a:lstStyle/>
          <a:p>
            <a:r>
              <a:rPr lang="en-US" dirty="0"/>
              <a:t>Appendix – Example: #2: Appropriate activities</a:t>
            </a:r>
          </a:p>
        </p:txBody>
      </p:sp>
      <p:graphicFrame>
        <p:nvGraphicFramePr>
          <p:cNvPr id="5" name="Content Placeholder 4"/>
          <p:cNvGraphicFramePr>
            <a:graphicFrameLocks noGrp="1"/>
          </p:cNvGraphicFramePr>
          <p:nvPr>
            <p:ph idx="1"/>
            <p:extLst/>
          </p:nvPr>
        </p:nvGraphicFramePr>
        <p:xfrm>
          <a:off x="338097" y="1297536"/>
          <a:ext cx="8341019" cy="4471681"/>
        </p:xfrm>
        <a:graphic>
          <a:graphicData uri="http://schemas.openxmlformats.org/drawingml/2006/table">
            <a:tbl>
              <a:tblPr firstRow="1" bandRow="1">
                <a:tableStyleId>{F2DE63D5-997A-4646-A377-4702673A728D}</a:tableStyleId>
              </a:tblPr>
              <a:tblGrid>
                <a:gridCol w="1628264">
                  <a:extLst>
                    <a:ext uri="{9D8B030D-6E8A-4147-A177-3AD203B41FA5}">
                      <a16:colId xmlns:a16="http://schemas.microsoft.com/office/drawing/2014/main" val="20000"/>
                    </a:ext>
                  </a:extLst>
                </a:gridCol>
                <a:gridCol w="737328">
                  <a:extLst>
                    <a:ext uri="{9D8B030D-6E8A-4147-A177-3AD203B41FA5}">
                      <a16:colId xmlns:a16="http://schemas.microsoft.com/office/drawing/2014/main" val="20001"/>
                    </a:ext>
                  </a:extLst>
                </a:gridCol>
                <a:gridCol w="5975427">
                  <a:extLst>
                    <a:ext uri="{9D8B030D-6E8A-4147-A177-3AD203B41FA5}">
                      <a16:colId xmlns:a16="http://schemas.microsoft.com/office/drawing/2014/main" val="20002"/>
                    </a:ext>
                  </a:extLst>
                </a:gridCol>
              </a:tblGrid>
              <a:tr h="206272">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4151641">
                <a:tc>
                  <a:txBody>
                    <a:bodyPr/>
                    <a:lstStyle/>
                    <a:p>
                      <a:pPr>
                        <a:spcAft>
                          <a:spcPts val="1000"/>
                        </a:spcAft>
                      </a:pPr>
                      <a:r>
                        <a:rPr lang="en-US" sz="1200" b="1" dirty="0"/>
                        <a:t>2. Covers appropriate activities</a:t>
                      </a:r>
                    </a:p>
                  </a:txBody>
                  <a:tcPr/>
                </a:tc>
                <a:tc>
                  <a:txBody>
                    <a:bodyPr/>
                    <a:lstStyle/>
                    <a:p>
                      <a:pPr>
                        <a:spcAft>
                          <a:spcPts val="1000"/>
                        </a:spcAft>
                      </a:pPr>
                      <a:endParaRPr lang="en-US" sz="1200" b="1" dirty="0"/>
                    </a:p>
                    <a:p>
                      <a:pPr>
                        <a:spcAft>
                          <a:spcPts val="1000"/>
                        </a:spcAft>
                      </a:pPr>
                      <a:endParaRPr lang="en-US" sz="1200" b="1" dirty="0"/>
                    </a:p>
                    <a:p>
                      <a:pPr algn="l">
                        <a:spcAft>
                          <a:spcPts val="1000"/>
                        </a:spcAft>
                      </a:pPr>
                      <a:r>
                        <a:rPr lang="en-US" sz="1200" b="1" dirty="0"/>
                        <a:t>Strong</a:t>
                      </a:r>
                    </a:p>
                    <a:p>
                      <a:pPr marL="0" marR="0" lvl="0" indent="0" algn="ctr" defTabSz="914400" rtl="0" eaLnBrk="1" fontAlgn="auto" latinLnBrk="0" hangingPunct="1">
                        <a:lnSpc>
                          <a:spcPct val="100000"/>
                        </a:lnSpc>
                        <a:spcBef>
                          <a:spcPts val="0"/>
                        </a:spcBef>
                        <a:spcAft>
                          <a:spcPts val="1000"/>
                        </a:spcAft>
                        <a:buClrTx/>
                        <a:buSzTx/>
                        <a:buFontTx/>
                        <a:buNone/>
                        <a:tabLst/>
                        <a:defRPr/>
                      </a:pPr>
                      <a:endParaRPr lang="en-US" sz="1200" b="0" dirty="0">
                        <a:solidFill>
                          <a:schemeClr val="tx1"/>
                        </a:solidFill>
                      </a:endParaRPr>
                    </a:p>
                    <a:p>
                      <a:pPr algn="ctr">
                        <a:spcAft>
                          <a:spcPts val="1000"/>
                        </a:spcAft>
                      </a:pPr>
                      <a:endParaRPr lang="en-US" sz="1200" b="1" dirty="0"/>
                    </a:p>
                  </a:txBody>
                  <a:tcPr/>
                </a:tc>
                <a:tc>
                  <a:txBody>
                    <a:bodyPr/>
                    <a:lstStyle/>
                    <a:p>
                      <a:pPr lvl="0">
                        <a:spcAft>
                          <a:spcPts val="1000"/>
                        </a:spcAft>
                      </a:pPr>
                      <a:r>
                        <a:rPr lang="en-US" sz="1200" b="1" dirty="0"/>
                        <a:t>The covered crop is highly relevant to farmers’ livelihood in the region. It is one of their most important sources of income and requires costly inputs.</a:t>
                      </a:r>
                    </a:p>
                    <a:p>
                      <a:pPr lvl="0">
                        <a:spcAft>
                          <a:spcPts val="1000"/>
                        </a:spcAft>
                      </a:pPr>
                      <a:r>
                        <a:rPr lang="en-US" sz="1200" b="0" dirty="0"/>
                        <a:t>The covered crop is essential to the country’s agricultural sector. In 2014, 60% of farmers cultivated this crop at national level, and it represented 35% of total agricultural income [source]. The area where the insurance product is distributed is known to be specialized in the covered crop cultivation.</a:t>
                      </a:r>
                    </a:p>
                    <a:p>
                      <a:pPr lvl="0">
                        <a:spcAft>
                          <a:spcPts val="1000"/>
                        </a:spcAft>
                      </a:pPr>
                      <a:r>
                        <a:rPr lang="en-US" sz="1200" b="0" dirty="0"/>
                        <a:t>Interviews with the management indicated that thorough investigations had been conducted to assess the relevance of this crop against alternatives. This investigation, conducted between 2012 and 2015, built on previous studies done by the government and multilateral organizations. All these studies indicated that the covered crop was highly relevant to the livelihood of smallholder farmers and required costly inputs. The final report, which we obtained, revealed that in the past, smallholder farmers had to use costly coping mechanisms after severe droughts destroyed their crop.</a:t>
                      </a:r>
                    </a:p>
                    <a:p>
                      <a:pPr lvl="0">
                        <a:spcAft>
                          <a:spcPts val="1000"/>
                        </a:spcAft>
                      </a:pPr>
                      <a:r>
                        <a:rPr lang="en-US" sz="1200" b="0" dirty="0"/>
                        <a:t>Interviews with farmers confirmed that the covered crop represented an important part of their income. 94% of farmers surveyed indicated that it was one of their sources of income, and 71% indicate that it was their main source of revenue. 53% indicated that the investments required for this crop are higher than for other activities.</a:t>
                      </a:r>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23</a:t>
            </a:fld>
            <a:endParaRPr lang="en-US"/>
          </a:p>
        </p:txBody>
      </p:sp>
      <p:sp>
        <p:nvSpPr>
          <p:cNvPr id="8" name="Oval 7">
            <a:extLst>
              <a:ext uri="{FF2B5EF4-FFF2-40B4-BE49-F238E27FC236}">
                <a16:creationId xmlns:a16="http://schemas.microsoft.com/office/drawing/2014/main" id="{07B3B147-A294-475D-8857-F5B8E8F4E3F7}"/>
              </a:ext>
            </a:extLst>
          </p:cNvPr>
          <p:cNvSpPr/>
          <p:nvPr/>
        </p:nvSpPr>
        <p:spPr>
          <a:xfrm>
            <a:off x="1986573" y="1675350"/>
            <a:ext cx="640080" cy="640080"/>
          </a:xfrm>
          <a:prstGeom prst="ellipse">
            <a:avLst/>
          </a:prstGeom>
          <a:solidFill>
            <a:srgbClr val="4AA3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solidFill>
                <a:srgbClr val="000000"/>
              </a:solidFill>
            </a:endParaRPr>
          </a:p>
        </p:txBody>
      </p:sp>
    </p:spTree>
    <p:extLst>
      <p:ext uri="{BB962C8B-B14F-4D97-AF65-F5344CB8AC3E}">
        <p14:creationId xmlns:p14="http://schemas.microsoft.com/office/powerpoint/2010/main" val="3981947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Contents</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359811824"/>
              </p:ext>
            </p:extLst>
          </p:nvPr>
        </p:nvGraphicFramePr>
        <p:xfrm>
          <a:off x="457200" y="1673224"/>
          <a:ext cx="3737429" cy="3980090"/>
        </p:xfrm>
        <a:graphic>
          <a:graphicData uri="http://schemas.openxmlformats.org/drawingml/2006/table">
            <a:tbl>
              <a:tblPr bandRow="1">
                <a:tableStyleId>{C083E6E3-FA7D-4D7B-A595-EF9225AFEA82}</a:tableStyleId>
              </a:tblPr>
              <a:tblGrid>
                <a:gridCol w="2984149">
                  <a:extLst>
                    <a:ext uri="{9D8B030D-6E8A-4147-A177-3AD203B41FA5}">
                      <a16:colId xmlns:a16="http://schemas.microsoft.com/office/drawing/2014/main" val="20000"/>
                    </a:ext>
                  </a:extLst>
                </a:gridCol>
                <a:gridCol w="753280">
                  <a:extLst>
                    <a:ext uri="{9D8B030D-6E8A-4147-A177-3AD203B41FA5}">
                      <a16:colId xmlns:a16="http://schemas.microsoft.com/office/drawing/2014/main" val="20001"/>
                    </a:ext>
                  </a:extLst>
                </a:gridCol>
              </a:tblGrid>
              <a:tr h="638564">
                <a:tc>
                  <a:txBody>
                    <a:bodyPr/>
                    <a:lstStyle/>
                    <a:p>
                      <a:r>
                        <a:rPr lang="en-US" sz="1600" dirty="0"/>
                        <a:t>Background</a:t>
                      </a:r>
                    </a:p>
                  </a:txBody>
                  <a:tcPr marL="75137" marR="75137" anchor="ctr"/>
                </a:tc>
                <a:tc>
                  <a:txBody>
                    <a:bodyPr/>
                    <a:lstStyle/>
                    <a:p>
                      <a:pPr algn="r"/>
                      <a:r>
                        <a:rPr lang="en-US" sz="1600" dirty="0"/>
                        <a:t>3</a:t>
                      </a:r>
                    </a:p>
                  </a:txBody>
                  <a:tcPr marL="75137" marR="75137" anchor="ctr"/>
                </a:tc>
                <a:extLst>
                  <a:ext uri="{0D108BD9-81ED-4DB2-BD59-A6C34878D82A}">
                    <a16:rowId xmlns:a16="http://schemas.microsoft.com/office/drawing/2014/main" val="10000"/>
                  </a:ext>
                </a:extLst>
              </a:tr>
              <a:tr h="638564">
                <a:tc>
                  <a:txBody>
                    <a:bodyPr/>
                    <a:lstStyle/>
                    <a:p>
                      <a:r>
                        <a:rPr lang="en-US" sz="1600" dirty="0"/>
                        <a:t>The product</a:t>
                      </a:r>
                    </a:p>
                  </a:txBody>
                  <a:tcPr marL="75137" marR="75137" anchor="ctr"/>
                </a:tc>
                <a:tc>
                  <a:txBody>
                    <a:bodyPr/>
                    <a:lstStyle/>
                    <a:p>
                      <a:pPr algn="r"/>
                      <a:r>
                        <a:rPr lang="en-US" sz="1600" dirty="0"/>
                        <a:t>4</a:t>
                      </a:r>
                    </a:p>
                  </a:txBody>
                  <a:tcPr marL="75137" marR="75137" anchor="ctr"/>
                </a:tc>
                <a:extLst>
                  <a:ext uri="{0D108BD9-81ED-4DB2-BD59-A6C34878D82A}">
                    <a16:rowId xmlns:a16="http://schemas.microsoft.com/office/drawing/2014/main" val="10001"/>
                  </a:ext>
                </a:extLst>
              </a:tr>
              <a:tr h="638564">
                <a:tc>
                  <a:txBody>
                    <a:bodyPr/>
                    <a:lstStyle/>
                    <a:p>
                      <a:r>
                        <a:rPr lang="en-US" sz="1600" dirty="0"/>
                        <a:t>Information consulted</a:t>
                      </a:r>
                    </a:p>
                  </a:txBody>
                  <a:tcPr marL="75137" marR="75137" anchor="ctr"/>
                </a:tc>
                <a:tc>
                  <a:txBody>
                    <a:bodyPr/>
                    <a:lstStyle/>
                    <a:p>
                      <a:pPr algn="r"/>
                      <a:r>
                        <a:rPr lang="en-US" sz="1600" dirty="0"/>
                        <a:t>5</a:t>
                      </a:r>
                    </a:p>
                  </a:txBody>
                  <a:tcPr marL="75137" marR="75137" anchor="ctr"/>
                </a:tc>
                <a:extLst>
                  <a:ext uri="{0D108BD9-81ED-4DB2-BD59-A6C34878D82A}">
                    <a16:rowId xmlns:a16="http://schemas.microsoft.com/office/drawing/2014/main" val="10002"/>
                  </a:ext>
                </a:extLst>
              </a:tr>
              <a:tr h="638564">
                <a:tc>
                  <a:txBody>
                    <a:bodyPr/>
                    <a:lstStyle/>
                    <a:p>
                      <a:r>
                        <a:rPr lang="en-US" sz="1600" dirty="0"/>
                        <a:t>Overall score</a:t>
                      </a:r>
                    </a:p>
                  </a:txBody>
                  <a:tcPr marL="75137" marR="75137" anchor="ctr"/>
                </a:tc>
                <a:tc>
                  <a:txBody>
                    <a:bodyPr/>
                    <a:lstStyle/>
                    <a:p>
                      <a:pPr algn="r"/>
                      <a:r>
                        <a:rPr lang="en-US" sz="1600" dirty="0"/>
                        <a:t>6</a:t>
                      </a:r>
                    </a:p>
                  </a:txBody>
                  <a:tcPr marL="75137" marR="75137" anchor="ctr"/>
                </a:tc>
                <a:extLst>
                  <a:ext uri="{0D108BD9-81ED-4DB2-BD59-A6C34878D82A}">
                    <a16:rowId xmlns:a16="http://schemas.microsoft.com/office/drawing/2014/main" val="10003"/>
                  </a:ext>
                </a:extLst>
              </a:tr>
              <a:tr h="787270">
                <a:tc>
                  <a:txBody>
                    <a:bodyPr/>
                    <a:lstStyle/>
                    <a:p>
                      <a:r>
                        <a:rPr lang="en-US" sz="1600" dirty="0"/>
                        <a:t>Explanation of scoring on each of the 14 indicators</a:t>
                      </a:r>
                    </a:p>
                  </a:txBody>
                  <a:tcPr marL="75137" marR="75137" anchor="ctr"/>
                </a:tc>
                <a:tc>
                  <a:txBody>
                    <a:bodyPr/>
                    <a:lstStyle/>
                    <a:p>
                      <a:pPr algn="r"/>
                      <a:r>
                        <a:rPr lang="en-US" sz="1600" dirty="0"/>
                        <a:t>7</a:t>
                      </a:r>
                    </a:p>
                  </a:txBody>
                  <a:tcPr marL="75137" marR="75137" anchor="ctr"/>
                </a:tc>
                <a:extLst>
                  <a:ext uri="{0D108BD9-81ED-4DB2-BD59-A6C34878D82A}">
                    <a16:rowId xmlns:a16="http://schemas.microsoft.com/office/drawing/2014/main" val="10004"/>
                  </a:ext>
                </a:extLst>
              </a:tr>
              <a:tr h="638564">
                <a:tc>
                  <a:txBody>
                    <a:bodyPr/>
                    <a:lstStyle/>
                    <a:p>
                      <a:r>
                        <a:rPr lang="en-US" sz="1600" dirty="0"/>
                        <a:t>Recommendations</a:t>
                      </a:r>
                    </a:p>
                  </a:txBody>
                  <a:tcPr marL="75137" marR="75137" anchor="ctr"/>
                </a:tc>
                <a:tc>
                  <a:txBody>
                    <a:bodyPr/>
                    <a:lstStyle/>
                    <a:p>
                      <a:pPr algn="r"/>
                      <a:r>
                        <a:rPr lang="en-US" sz="1600" dirty="0"/>
                        <a:t>21</a:t>
                      </a:r>
                    </a:p>
                  </a:txBody>
                  <a:tcPr marL="75137" marR="75137" anchor="ctr"/>
                </a:tc>
                <a:extLst>
                  <a:ext uri="{0D108BD9-81ED-4DB2-BD59-A6C34878D82A}">
                    <a16:rowId xmlns:a16="http://schemas.microsoft.com/office/drawing/2014/main" val="10005"/>
                  </a:ext>
                </a:extLst>
              </a:tr>
            </a:tbl>
          </a:graphicData>
        </a:graphic>
      </p:graphicFrame>
      <p:sp>
        <p:nvSpPr>
          <p:cNvPr id="3" name="Content Placeholder 2">
            <a:extLst>
              <a:ext uri="{FF2B5EF4-FFF2-40B4-BE49-F238E27FC236}">
                <a16:creationId xmlns:a16="http://schemas.microsoft.com/office/drawing/2014/main" id="{C54D118B-DF65-43E1-9C80-A814F7A6D264}"/>
              </a:ext>
            </a:extLst>
          </p:cNvPr>
          <p:cNvSpPr>
            <a:spLocks noGrp="1"/>
          </p:cNvSpPr>
          <p:nvPr>
            <p:ph sz="half" idx="2"/>
          </p:nvPr>
        </p:nvSpPr>
        <p:spPr>
          <a:xfrm>
            <a:off x="4840514" y="1618723"/>
            <a:ext cx="3846286" cy="3980090"/>
          </a:xfrm>
        </p:spPr>
        <p:txBody>
          <a:bodyPr>
            <a:normAutofit/>
          </a:bodyPr>
          <a:lstStyle/>
          <a:p>
            <a:pPr marL="0" indent="0">
              <a:buNone/>
            </a:pPr>
            <a:r>
              <a:rPr lang="en-US" sz="1400" i="1" dirty="0"/>
              <a:t>[Insert picture]</a:t>
            </a:r>
            <a:endParaRPr lang="fr-FR" sz="1400" i="1"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3</a:t>
            </a:fld>
            <a:endParaRPr lang="en-US"/>
          </a:p>
        </p:txBody>
      </p:sp>
    </p:spTree>
    <p:extLst>
      <p:ext uri="{BB962C8B-B14F-4D97-AF65-F5344CB8AC3E}">
        <p14:creationId xmlns:p14="http://schemas.microsoft.com/office/powerpoint/2010/main" val="313332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a:t>
            </a:r>
          </a:p>
        </p:txBody>
      </p:sp>
      <p:sp>
        <p:nvSpPr>
          <p:cNvPr id="3" name="Content Placeholder 2"/>
          <p:cNvSpPr>
            <a:spLocks noGrp="1"/>
          </p:cNvSpPr>
          <p:nvPr>
            <p:ph idx="1"/>
          </p:nvPr>
        </p:nvSpPr>
        <p:spPr>
          <a:xfrm>
            <a:off x="457200" y="1563201"/>
            <a:ext cx="8229600" cy="4876800"/>
          </a:xfrm>
        </p:spPr>
        <p:txBody>
          <a:bodyPr>
            <a:noAutofit/>
          </a:bodyPr>
          <a:lstStyle/>
          <a:p>
            <a:pPr marL="0" indent="0">
              <a:buNone/>
            </a:pPr>
            <a:r>
              <a:rPr lang="en-US" sz="1200" b="1" dirty="0"/>
              <a:t>The Global Action Network and Value Assessment</a:t>
            </a:r>
          </a:p>
          <a:p>
            <a:pPr marL="0" indent="0">
              <a:buNone/>
            </a:pPr>
            <a:r>
              <a:rPr lang="en-US" sz="1200" dirty="0"/>
              <a:t>Supported by USAID, the Global Action Network (GAN) is a community of agriculture insurance experts managed by the International </a:t>
            </a:r>
            <a:r>
              <a:rPr lang="en-US" sz="1200" dirty="0" err="1"/>
              <a:t>Labour</a:t>
            </a:r>
            <a:r>
              <a:rPr lang="en-US" sz="1200" dirty="0"/>
              <a:t> Office’s Impact Insurance Facility and the BASIS/I4 Index Insurance Innovation Initiative at the University of California Davis. It was formed in 2013, with the objective of addressing gaps that hinder the responsible scaling of agriculture insurance, including consumer education, bundling insurance with other services, reinsurance, and the role of governments. The tool described in this report is an output of the GAN’s working group on client value in index insurance.</a:t>
            </a:r>
          </a:p>
          <a:p>
            <a:pPr marL="0" indent="0">
              <a:buNone/>
            </a:pPr>
            <a:endParaRPr lang="en-US" sz="1200" dirty="0"/>
          </a:p>
          <a:p>
            <a:pPr marL="0" indent="0">
              <a:buNone/>
            </a:pPr>
            <a:r>
              <a:rPr lang="en-US" sz="1200" b="1" dirty="0"/>
              <a:t>The Case for Measuring Value</a:t>
            </a:r>
            <a:endParaRPr lang="en-US" sz="1200" dirty="0"/>
          </a:p>
          <a:p>
            <a:pPr marL="0" indent="0">
              <a:buNone/>
            </a:pPr>
            <a:r>
              <a:rPr lang="en-US" sz="1200" dirty="0"/>
              <a:t>There is strong evidence that the informal tools that smallholder farmers use to manage risk are costly and insufficient, and great </a:t>
            </a:r>
            <a:r>
              <a:rPr lang="en-US" sz="1200" i="1" dirty="0"/>
              <a:t>potential</a:t>
            </a:r>
            <a:r>
              <a:rPr lang="en-US" sz="1200" dirty="0"/>
              <a:t> value from insurance products covering agricultural risks. A good insurance product can mitigate the welfare impacts in bad years, and can also create incentives for farmers to pursue riskier but more profitable activities. Index insurance in particular has great potential value, as this type of coverage can be cost-effective and feasible when other types of insurance protection are not, creating greater access to risk mitigation among smallholder farmers. However, poorly designed index insurance can create more risks than it mitigates, for a wide variety of reasons. As a result, assessing an index insurance product’s value requires a holistic understanding of the product, service, and context.</a:t>
            </a:r>
          </a:p>
          <a:p>
            <a:pPr marL="0" indent="0">
              <a:buNone/>
            </a:pPr>
            <a:r>
              <a:rPr lang="en-US" sz="1200" dirty="0"/>
              <a:t> </a:t>
            </a:r>
          </a:p>
          <a:p>
            <a:pPr marL="0" indent="0">
              <a:buNone/>
            </a:pPr>
            <a:r>
              <a:rPr lang="en-US" sz="1200" b="1" dirty="0"/>
              <a:t>A Tool to Measure Value</a:t>
            </a:r>
            <a:endParaRPr lang="en-US" sz="1200" dirty="0"/>
          </a:p>
          <a:p>
            <a:pPr marL="0" indent="0">
              <a:buNone/>
            </a:pPr>
            <a:r>
              <a:rPr lang="en-US" sz="1200" dirty="0"/>
              <a:t>The 3-D Tool used in this assessment takes a broad view of an index insurance product’s value proposition, considering three dimensions of value: </a:t>
            </a:r>
            <a:r>
              <a:rPr lang="en-US" sz="1200" b="1" i="1" dirty="0"/>
              <a:t>D</a:t>
            </a:r>
            <a:r>
              <a:rPr lang="en-US" sz="1200" i="1" dirty="0"/>
              <a:t>esign, </a:t>
            </a:r>
            <a:r>
              <a:rPr lang="en-US" sz="1200" b="1" i="1" dirty="0"/>
              <a:t>D</a:t>
            </a:r>
            <a:r>
              <a:rPr lang="en-US" sz="1200" i="1" dirty="0"/>
              <a:t>istribution, and </a:t>
            </a:r>
            <a:r>
              <a:rPr lang="en-US" sz="1200" b="1" i="1" dirty="0"/>
              <a:t>D</a:t>
            </a:r>
            <a:r>
              <a:rPr lang="en-US" sz="1200" i="1" dirty="0"/>
              <a:t>elivery.</a:t>
            </a:r>
          </a:p>
          <a:p>
            <a:pPr marL="0" indent="0">
              <a:buNone/>
            </a:pPr>
            <a:endParaRPr lang="en-US" sz="1200" dirty="0"/>
          </a:p>
          <a:p>
            <a:pPr marL="0" indent="0">
              <a:buNone/>
            </a:pPr>
            <a:endParaRPr lang="en-US" sz="1200"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4</a:t>
            </a:fld>
            <a:endParaRPr lang="en-US"/>
          </a:p>
        </p:txBody>
      </p:sp>
      <p:pic>
        <p:nvPicPr>
          <p:cNvPr id="1030" name="Picture 6" descr="Image result for gan global action network logo">
            <a:extLst>
              <a:ext uri="{FF2B5EF4-FFF2-40B4-BE49-F238E27FC236}">
                <a16:creationId xmlns:a16="http://schemas.microsoft.com/office/drawing/2014/main" id="{FC9B2395-DC00-41A2-B0D5-992092F6BA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58056" y="805053"/>
            <a:ext cx="2857500" cy="904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127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5332718" y="1600199"/>
            <a:ext cx="3419395" cy="4262717"/>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i="1" dirty="0">
                <a:solidFill>
                  <a:schemeClr val="tx1"/>
                </a:solidFill>
              </a:rPr>
              <a:t>[Insert supporting picture, graph or figure]</a:t>
            </a:r>
          </a:p>
        </p:txBody>
      </p:sp>
      <p:sp>
        <p:nvSpPr>
          <p:cNvPr id="2" name="Title 1"/>
          <p:cNvSpPr>
            <a:spLocks noGrp="1"/>
          </p:cNvSpPr>
          <p:nvPr>
            <p:ph type="title"/>
          </p:nvPr>
        </p:nvSpPr>
        <p:spPr/>
        <p:txBody>
          <a:bodyPr/>
          <a:lstStyle/>
          <a:p>
            <a:r>
              <a:rPr lang="en-US" dirty="0"/>
              <a:t>[Product Presentation]</a:t>
            </a:r>
          </a:p>
        </p:txBody>
      </p:sp>
      <p:sp>
        <p:nvSpPr>
          <p:cNvPr id="4" name="Slide Number Placeholder 3"/>
          <p:cNvSpPr>
            <a:spLocks noGrp="1"/>
          </p:cNvSpPr>
          <p:nvPr>
            <p:ph type="sldNum" sz="quarter" idx="12"/>
          </p:nvPr>
        </p:nvSpPr>
        <p:spPr/>
        <p:txBody>
          <a:bodyPr/>
          <a:lstStyle/>
          <a:p>
            <a:fld id="{0CFEC368-1D7A-4F81-ABF6-AE0E36BAF64C}" type="slidenum">
              <a:rPr lang="en-US" smtClean="0"/>
              <a:pPr/>
              <a:t>5</a:t>
            </a:fld>
            <a:endParaRPr lang="en-US"/>
          </a:p>
        </p:txBody>
      </p:sp>
      <p:sp>
        <p:nvSpPr>
          <p:cNvPr id="22" name="Content Placeholder 21">
            <a:extLst>
              <a:ext uri="{FF2B5EF4-FFF2-40B4-BE49-F238E27FC236}">
                <a16:creationId xmlns:a16="http://schemas.microsoft.com/office/drawing/2014/main" id="{2AFE4B84-E666-40BF-BD79-FD16DD4D970D}"/>
              </a:ext>
            </a:extLst>
          </p:cNvPr>
          <p:cNvSpPr>
            <a:spLocks noGrp="1"/>
          </p:cNvSpPr>
          <p:nvPr>
            <p:ph idx="1"/>
          </p:nvPr>
        </p:nvSpPr>
        <p:spPr>
          <a:xfrm>
            <a:off x="457200" y="1600200"/>
            <a:ext cx="4483634" cy="4262718"/>
          </a:xfrm>
        </p:spPr>
        <p:txBody>
          <a:bodyPr>
            <a:normAutofit/>
          </a:bodyPr>
          <a:lstStyle/>
          <a:p>
            <a:pPr marL="0" indent="0">
              <a:buNone/>
            </a:pPr>
            <a:r>
              <a:rPr lang="en-US" sz="1400" dirty="0"/>
              <a:t>[Insert information on product history, value proposition, key stakeholders, </a:t>
            </a:r>
            <a:r>
              <a:rPr lang="en-US" sz="1400" dirty="0" err="1"/>
              <a:t>etc</a:t>
            </a:r>
            <a:r>
              <a:rPr lang="en-US" sz="1400" dirty="0"/>
              <a:t>]</a:t>
            </a:r>
            <a:endParaRPr lang="fr-FR" sz="1400" dirty="0"/>
          </a:p>
        </p:txBody>
      </p:sp>
    </p:spTree>
    <p:extLst>
      <p:ext uri="{BB962C8B-B14F-4D97-AF65-F5344CB8AC3E}">
        <p14:creationId xmlns:p14="http://schemas.microsoft.com/office/powerpoint/2010/main" val="2327594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4" name="Slide Number Placeholder 3"/>
          <p:cNvSpPr>
            <a:spLocks noGrp="1"/>
          </p:cNvSpPr>
          <p:nvPr>
            <p:ph type="sldNum" sz="quarter" idx="12"/>
          </p:nvPr>
        </p:nvSpPr>
        <p:spPr/>
        <p:txBody>
          <a:bodyPr/>
          <a:lstStyle/>
          <a:p>
            <a:fld id="{0CFEC368-1D7A-4F81-ABF6-AE0E36BAF64C}" type="slidenum">
              <a:rPr lang="en-US" smtClean="0"/>
              <a:pPr/>
              <a:t>6</a:t>
            </a:fld>
            <a:endParaRPr lang="en-US"/>
          </a:p>
        </p:txBody>
      </p:sp>
      <p:sp>
        <p:nvSpPr>
          <p:cNvPr id="7" name="Content Placeholder 6">
            <a:extLst>
              <a:ext uri="{FF2B5EF4-FFF2-40B4-BE49-F238E27FC236}">
                <a16:creationId xmlns:a16="http://schemas.microsoft.com/office/drawing/2014/main" id="{E82E3F24-2FED-4C2B-A593-6E26A953C049}"/>
              </a:ext>
            </a:extLst>
          </p:cNvPr>
          <p:cNvSpPr>
            <a:spLocks noGrp="1"/>
          </p:cNvSpPr>
          <p:nvPr>
            <p:ph idx="1"/>
          </p:nvPr>
        </p:nvSpPr>
        <p:spPr>
          <a:xfrm>
            <a:off x="457200" y="1600200"/>
            <a:ext cx="8229600" cy="4085985"/>
          </a:xfrm>
        </p:spPr>
        <p:txBody>
          <a:bodyPr>
            <a:normAutofit/>
          </a:bodyPr>
          <a:lstStyle/>
          <a:p>
            <a:pPr marL="0" indent="0">
              <a:buNone/>
            </a:pPr>
            <a:r>
              <a:rPr lang="en-US" sz="1400" dirty="0"/>
              <a:t>[Insert information on work done, scope of assessment, sources of information, limitations…]</a:t>
            </a:r>
            <a:endParaRPr lang="fr-FR" sz="1400" dirty="0"/>
          </a:p>
        </p:txBody>
      </p:sp>
    </p:spTree>
    <p:extLst>
      <p:ext uri="{BB962C8B-B14F-4D97-AF65-F5344CB8AC3E}">
        <p14:creationId xmlns:p14="http://schemas.microsoft.com/office/powerpoint/2010/main" val="797869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Overall assessment score: [Poor / Average / Strong]</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00062901"/>
              </p:ext>
            </p:extLst>
          </p:nvPr>
        </p:nvGraphicFramePr>
        <p:xfrm>
          <a:off x="642197" y="1948175"/>
          <a:ext cx="7564350" cy="3369175"/>
        </p:xfrm>
        <a:graphic>
          <a:graphicData uri="http://schemas.openxmlformats.org/drawingml/2006/table">
            <a:tbl>
              <a:tblPr firstRow="1" bandRow="1">
                <a:tableStyleId>{F2DE63D5-997A-4646-A377-4702673A728D}</a:tableStyleId>
              </a:tblPr>
              <a:tblGrid>
                <a:gridCol w="2521450">
                  <a:extLst>
                    <a:ext uri="{9D8B030D-6E8A-4147-A177-3AD203B41FA5}">
                      <a16:colId xmlns:a16="http://schemas.microsoft.com/office/drawing/2014/main" val="20001"/>
                    </a:ext>
                  </a:extLst>
                </a:gridCol>
                <a:gridCol w="2521450">
                  <a:extLst>
                    <a:ext uri="{9D8B030D-6E8A-4147-A177-3AD203B41FA5}">
                      <a16:colId xmlns:a16="http://schemas.microsoft.com/office/drawing/2014/main" val="20002"/>
                    </a:ext>
                  </a:extLst>
                </a:gridCol>
                <a:gridCol w="2521450">
                  <a:extLst>
                    <a:ext uri="{9D8B030D-6E8A-4147-A177-3AD203B41FA5}">
                      <a16:colId xmlns:a16="http://schemas.microsoft.com/office/drawing/2014/main" val="20003"/>
                    </a:ext>
                  </a:extLst>
                </a:gridCol>
              </a:tblGrid>
              <a:tr h="733941">
                <a:tc>
                  <a:txBody>
                    <a:bodyPr/>
                    <a:lstStyle/>
                    <a:p>
                      <a:pPr algn="ctr" fontAlgn="b">
                        <a:spcAft>
                          <a:spcPts val="0"/>
                        </a:spcAft>
                      </a:pPr>
                      <a:r>
                        <a:rPr lang="en-US" sz="1500" b="0" i="0" u="none" strike="noStrike" dirty="0">
                          <a:solidFill>
                            <a:schemeClr val="bg1"/>
                          </a:solidFill>
                          <a:effectLst/>
                          <a:latin typeface="Arial"/>
                          <a:cs typeface="Arial"/>
                        </a:rPr>
                        <a:t>Indicators receiving a</a:t>
                      </a:r>
                    </a:p>
                    <a:p>
                      <a:pPr algn="ctr" fontAlgn="b">
                        <a:spcAft>
                          <a:spcPts val="0"/>
                        </a:spcAft>
                      </a:pPr>
                      <a:r>
                        <a:rPr lang="en-US" sz="1500" b="0" i="0" u="none" strike="noStrike" dirty="0">
                          <a:solidFill>
                            <a:schemeClr val="bg1"/>
                          </a:solidFill>
                          <a:effectLst/>
                          <a:latin typeface="Arial"/>
                          <a:cs typeface="Arial"/>
                        </a:rPr>
                        <a:t> "Poor" score</a:t>
                      </a:r>
                    </a:p>
                  </a:txBody>
                  <a:tcPr marL="12700" marR="12700" marT="12700" marB="0" anchor="ctr"/>
                </a:tc>
                <a:tc>
                  <a:txBody>
                    <a:bodyPr/>
                    <a:lstStyle/>
                    <a:p>
                      <a:pPr algn="ctr" fontAlgn="b">
                        <a:spcAft>
                          <a:spcPts val="0"/>
                        </a:spcAft>
                      </a:pPr>
                      <a:r>
                        <a:rPr lang="en-US" sz="1500" b="0" i="0" u="none" strike="noStrike" dirty="0">
                          <a:solidFill>
                            <a:schemeClr val="bg1"/>
                          </a:solidFill>
                          <a:effectLst/>
                          <a:latin typeface="Arial"/>
                          <a:cs typeface="Arial"/>
                        </a:rPr>
                        <a:t>Indicators receiving an "Average" score</a:t>
                      </a:r>
                    </a:p>
                  </a:txBody>
                  <a:tcPr marL="12700" marR="12700" marT="12700" marB="0" anchor="ctr"/>
                </a:tc>
                <a:tc>
                  <a:txBody>
                    <a:bodyPr/>
                    <a:lstStyle/>
                    <a:p>
                      <a:pPr algn="ctr" fontAlgn="b">
                        <a:spcAft>
                          <a:spcPts val="0"/>
                        </a:spcAft>
                      </a:pPr>
                      <a:r>
                        <a:rPr lang="en-US" sz="1500" b="0" i="0" u="none" strike="noStrike" dirty="0">
                          <a:solidFill>
                            <a:schemeClr val="bg1"/>
                          </a:solidFill>
                          <a:effectLst/>
                          <a:latin typeface="Arial"/>
                          <a:cs typeface="Arial"/>
                        </a:rPr>
                        <a:t>Indicators receiving a "Strong" score</a:t>
                      </a:r>
                    </a:p>
                  </a:txBody>
                  <a:tcPr marL="12700" marR="12700" marT="12700" marB="0" anchor="ctr"/>
                </a:tc>
                <a:extLst>
                  <a:ext uri="{0D108BD9-81ED-4DB2-BD59-A6C34878D82A}">
                    <a16:rowId xmlns:a16="http://schemas.microsoft.com/office/drawing/2014/main" val="10000"/>
                  </a:ext>
                </a:extLst>
              </a:tr>
              <a:tr h="2635234">
                <a:tc>
                  <a:txBody>
                    <a:bodyPr/>
                    <a:lstStyle/>
                    <a:p>
                      <a:pPr algn="l" fontAlgn="t">
                        <a:spcBef>
                          <a:spcPts val="600"/>
                        </a:spcBef>
                        <a:spcAft>
                          <a:spcPts val="600"/>
                        </a:spcAft>
                      </a:pPr>
                      <a:r>
                        <a:rPr lang="en-US" sz="1200" b="0" i="0" u="none" strike="noStrike" dirty="0">
                          <a:solidFill>
                            <a:srgbClr val="000000"/>
                          </a:solidFill>
                          <a:effectLst/>
                          <a:latin typeface="Arial"/>
                          <a:cs typeface="Arial"/>
                        </a:rPr>
                        <a:t> </a:t>
                      </a:r>
                    </a:p>
                    <a:p>
                      <a:pPr algn="l" fontAlgn="t">
                        <a:spcBef>
                          <a:spcPts val="600"/>
                        </a:spcBef>
                        <a:spcAft>
                          <a:spcPts val="600"/>
                        </a:spcAft>
                      </a:pPr>
                      <a:r>
                        <a:rPr lang="en-US" sz="1200" b="0" i="0" u="none" strike="noStrike" dirty="0">
                          <a:solidFill>
                            <a:srgbClr val="000000"/>
                          </a:solidFill>
                          <a:effectLst/>
                          <a:latin typeface="Arial"/>
                          <a:cs typeface="Arial"/>
                        </a:rPr>
                        <a:t>[List indicators receiving a poor score]</a:t>
                      </a:r>
                    </a:p>
                  </a:txBody>
                  <a:tcPr marL="0" marR="0" marT="0" marB="0"/>
                </a:tc>
                <a:tc>
                  <a:txBody>
                    <a:bodyPr/>
                    <a:lstStyle/>
                    <a:p>
                      <a:pPr marL="0" marR="0" indent="0" algn="l" defTabSz="914400" rtl="0" eaLnBrk="1" fontAlgn="t" latinLnBrk="0" hangingPunct="1">
                        <a:lnSpc>
                          <a:spcPct val="100000"/>
                        </a:lnSpc>
                        <a:spcBef>
                          <a:spcPts val="600"/>
                        </a:spcBef>
                        <a:spcAft>
                          <a:spcPts val="600"/>
                        </a:spcAft>
                        <a:buClrTx/>
                        <a:buSzTx/>
                        <a:buFontTx/>
                        <a:buNone/>
                        <a:tabLst/>
                        <a:defRPr/>
                      </a:pPr>
                      <a:endParaRPr lang="en-US" sz="1200" b="0" i="0" u="none" strike="noStrike" dirty="0">
                        <a:solidFill>
                          <a:srgbClr val="000000"/>
                        </a:solidFill>
                        <a:effectLst/>
                        <a:latin typeface="Arial"/>
                        <a:cs typeface="Arial"/>
                      </a:endParaRPr>
                    </a:p>
                    <a:p>
                      <a:pPr marL="0" marR="0" lvl="0" indent="0" algn="l" defTabSz="914400" rtl="0" eaLnBrk="1" fontAlgn="t" latinLnBrk="0" hangingPunct="1">
                        <a:lnSpc>
                          <a:spcPct val="100000"/>
                        </a:lnSpc>
                        <a:spcBef>
                          <a:spcPts val="600"/>
                        </a:spcBef>
                        <a:spcAft>
                          <a:spcPts val="600"/>
                        </a:spcAft>
                        <a:buClrTx/>
                        <a:buSzTx/>
                        <a:buFontTx/>
                        <a:buNone/>
                        <a:tabLst/>
                        <a:defRPr/>
                      </a:pPr>
                      <a:r>
                        <a:rPr lang="en-US" sz="1200" b="0" i="0" u="none" strike="noStrike" dirty="0">
                          <a:solidFill>
                            <a:srgbClr val="000000"/>
                          </a:solidFill>
                          <a:effectLst/>
                          <a:latin typeface="+mn-lt"/>
                          <a:cs typeface="Arial"/>
                        </a:rPr>
                        <a:t>[List indicators receiving an average score]</a:t>
                      </a:r>
                    </a:p>
                    <a:p>
                      <a:pPr marL="0" marR="0" indent="0" algn="l" defTabSz="914400" rtl="0" eaLnBrk="1" fontAlgn="t" latinLnBrk="0" hangingPunct="1">
                        <a:lnSpc>
                          <a:spcPct val="100000"/>
                        </a:lnSpc>
                        <a:spcBef>
                          <a:spcPts val="600"/>
                        </a:spcBef>
                        <a:spcAft>
                          <a:spcPts val="600"/>
                        </a:spcAft>
                        <a:buClrTx/>
                        <a:buSzTx/>
                        <a:buFontTx/>
                        <a:buNone/>
                        <a:tabLst/>
                        <a:defRPr/>
                      </a:pPr>
                      <a:endParaRPr lang="en-US" sz="1200" b="0" i="0" u="none" strike="noStrike" dirty="0">
                        <a:solidFill>
                          <a:srgbClr val="000000"/>
                        </a:solidFill>
                        <a:effectLst/>
                        <a:latin typeface="Arial"/>
                        <a:cs typeface="Arial"/>
                      </a:endParaRPr>
                    </a:p>
                  </a:txBody>
                  <a:tcPr marL="0" marR="0" marT="0" marB="0"/>
                </a:tc>
                <a:tc>
                  <a:txBody>
                    <a:bodyPr/>
                    <a:lstStyle/>
                    <a:p>
                      <a:pPr algn="l" fontAlgn="t">
                        <a:spcBef>
                          <a:spcPts val="600"/>
                        </a:spcBef>
                        <a:spcAft>
                          <a:spcPts val="600"/>
                        </a:spcAft>
                      </a:pPr>
                      <a:r>
                        <a:rPr lang="en-US" sz="1200" b="0" i="0" u="none" strike="noStrike" dirty="0">
                          <a:solidFill>
                            <a:srgbClr val="000000"/>
                          </a:solidFill>
                          <a:effectLst/>
                          <a:latin typeface="Arial"/>
                          <a:cs typeface="Arial"/>
                        </a:rPr>
                        <a:t> </a:t>
                      </a:r>
                    </a:p>
                    <a:p>
                      <a:pPr marL="0" marR="0" lvl="0" indent="0" algn="l" defTabSz="914400" rtl="0" eaLnBrk="1" fontAlgn="t" latinLnBrk="0" hangingPunct="1">
                        <a:lnSpc>
                          <a:spcPct val="100000"/>
                        </a:lnSpc>
                        <a:spcBef>
                          <a:spcPts val="600"/>
                        </a:spcBef>
                        <a:spcAft>
                          <a:spcPts val="600"/>
                        </a:spcAft>
                        <a:buClrTx/>
                        <a:buSzTx/>
                        <a:buFontTx/>
                        <a:buNone/>
                        <a:tabLst/>
                        <a:defRPr/>
                      </a:pPr>
                      <a:r>
                        <a:rPr lang="en-US" sz="1200" b="0" i="0" u="none" strike="noStrike" dirty="0">
                          <a:solidFill>
                            <a:srgbClr val="000000"/>
                          </a:solidFill>
                          <a:effectLst/>
                          <a:latin typeface="Arial"/>
                          <a:cs typeface="Arial"/>
                        </a:rPr>
                        <a:t> </a:t>
                      </a:r>
                      <a:r>
                        <a:rPr lang="en-US" sz="1200" b="0" i="0" u="none" strike="noStrike" dirty="0">
                          <a:solidFill>
                            <a:srgbClr val="000000"/>
                          </a:solidFill>
                          <a:effectLst/>
                          <a:latin typeface="+mn-lt"/>
                          <a:cs typeface="Arial"/>
                        </a:rPr>
                        <a:t>[List indicators receiving a strong score]</a:t>
                      </a:r>
                    </a:p>
                    <a:p>
                      <a:pPr algn="l" fontAlgn="t">
                        <a:spcBef>
                          <a:spcPts val="600"/>
                        </a:spcBef>
                        <a:spcAft>
                          <a:spcPts val="600"/>
                        </a:spcAft>
                      </a:pPr>
                      <a:endParaRPr lang="en-US" sz="1200" b="0" i="0" u="none" strike="noStrike" dirty="0">
                        <a:solidFill>
                          <a:srgbClr val="000000"/>
                        </a:solidFill>
                        <a:effectLst/>
                        <a:latin typeface="Arial"/>
                        <a:cs typeface="Arial"/>
                      </a:endParaRPr>
                    </a:p>
                  </a:txBody>
                  <a:tcPr marL="0" marR="0" marT="0" marB="0"/>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pPr algn="r"/>
            <a:fld id="{0CFEC368-1D7A-4F81-ABF6-AE0E36BAF64C}" type="slidenum">
              <a:rPr lang="en-US" smtClean="0"/>
              <a:pPr algn="r"/>
              <a:t>7</a:t>
            </a:fld>
            <a:endParaRPr lang="en-US"/>
          </a:p>
        </p:txBody>
      </p:sp>
      <p:sp>
        <p:nvSpPr>
          <p:cNvPr id="6" name="Oval 5"/>
          <p:cNvSpPr/>
          <p:nvPr/>
        </p:nvSpPr>
        <p:spPr>
          <a:xfrm>
            <a:off x="1574517" y="1389888"/>
            <a:ext cx="640080" cy="640080"/>
          </a:xfrm>
          <a:prstGeom prst="ellipse">
            <a:avLst/>
          </a:prstGeom>
          <a:solidFill>
            <a:srgbClr val="D128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3989294" y="1389888"/>
            <a:ext cx="640080" cy="640080"/>
          </a:xfrm>
          <a:prstGeom prst="ellips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6557752" y="1405263"/>
            <a:ext cx="640080" cy="640080"/>
          </a:xfrm>
          <a:prstGeom prst="ellipse">
            <a:avLst/>
          </a:prstGeom>
          <a:solidFill>
            <a:srgbClr val="4AA3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p:cNvSpPr txBox="1"/>
          <p:nvPr/>
        </p:nvSpPr>
        <p:spPr>
          <a:xfrm>
            <a:off x="1689948" y="5383952"/>
            <a:ext cx="5655733" cy="276999"/>
          </a:xfrm>
          <a:prstGeom prst="rect">
            <a:avLst/>
          </a:prstGeom>
          <a:noFill/>
        </p:spPr>
        <p:txBody>
          <a:bodyPr wrap="square" rtlCol="0">
            <a:spAutoFit/>
          </a:bodyPr>
          <a:lstStyle/>
          <a:p>
            <a:pPr algn="ctr"/>
            <a:r>
              <a:rPr lang="en-US" sz="1200" b="1" i="1" dirty="0"/>
              <a:t>The following pages explain scoring for each indicator in turn</a:t>
            </a:r>
          </a:p>
        </p:txBody>
      </p:sp>
    </p:spTree>
    <p:extLst>
      <p:ext uri="{BB962C8B-B14F-4D97-AF65-F5344CB8AC3E}">
        <p14:creationId xmlns:p14="http://schemas.microsoft.com/office/powerpoint/2010/main" val="898988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Reliability of index</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58680656"/>
              </p:ext>
            </p:extLst>
          </p:nvPr>
        </p:nvGraphicFramePr>
        <p:xfrm>
          <a:off x="0" y="1600200"/>
          <a:ext cx="9131300" cy="374396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235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solidFill>
                            <a:schemeClr val="tx1"/>
                          </a:solidFill>
                        </a:rPr>
                        <a:t>1. Index reliably predicts farmers’ experience</a:t>
                      </a:r>
                    </a:p>
                  </a:txBody>
                  <a:tcPr/>
                </a:tc>
                <a:tc>
                  <a:txBody>
                    <a:bodyPr/>
                    <a:lstStyle/>
                    <a:p>
                      <a:pPr>
                        <a:spcAft>
                          <a:spcPts val="1000"/>
                        </a:spcAft>
                      </a:pPr>
                      <a:endParaRPr lang="en-US" sz="1200" b="1" dirty="0">
                        <a:solidFill>
                          <a:schemeClr val="tx1"/>
                        </a:solidFill>
                      </a:endParaRPr>
                    </a:p>
                    <a:p>
                      <a:pPr>
                        <a:spcAft>
                          <a:spcPts val="1000"/>
                        </a:spcAft>
                      </a:pPr>
                      <a:endParaRPr lang="en-US" sz="1200" b="1" dirty="0">
                        <a:solidFill>
                          <a:schemeClr val="tx1"/>
                        </a:solidFill>
                      </a:endParaRPr>
                    </a:p>
                    <a:p>
                      <a:pPr algn="ctr">
                        <a:spcAft>
                          <a:spcPts val="1000"/>
                        </a:spcAft>
                      </a:pPr>
                      <a:r>
                        <a:rPr lang="en-US" sz="1200" b="1" dirty="0">
                          <a:solidFill>
                            <a:schemeClr val="tx1"/>
                          </a:solidFill>
                        </a:rPr>
                        <a:t>Strong</a:t>
                      </a:r>
                    </a:p>
                    <a:p>
                      <a:pPr algn="ctr">
                        <a:spcAft>
                          <a:spcPts val="1000"/>
                        </a:spcAft>
                      </a:pPr>
                      <a:endParaRPr lang="en-US" sz="1200" b="1" dirty="0">
                        <a:solidFill>
                          <a:schemeClr val="tx1"/>
                        </a:solidFill>
                      </a:endParaRPr>
                    </a:p>
                    <a:p>
                      <a:pPr algn="ctr">
                        <a:spcAft>
                          <a:spcPts val="1000"/>
                        </a:spcAft>
                      </a:pPr>
                      <a:r>
                        <a:rPr lang="en-US" sz="1200" b="0" dirty="0">
                          <a:solidFill>
                            <a:schemeClr val="tx1"/>
                          </a:solidFill>
                        </a:rPr>
                        <a:t>[</a:t>
                      </a:r>
                      <a:r>
                        <a:rPr lang="en-US" sz="1200" b="0" i="1" dirty="0">
                          <a:solidFill>
                            <a:schemeClr val="tx1"/>
                          </a:solidFill>
                          <a:highlight>
                            <a:srgbClr val="FFFF00"/>
                          </a:highlight>
                        </a:rPr>
                        <a:t>Replace by </a:t>
                      </a:r>
                      <a:r>
                        <a:rPr lang="en-US" sz="1200" b="0" i="1" dirty="0" err="1">
                          <a:solidFill>
                            <a:schemeClr val="tx1"/>
                          </a:solidFill>
                          <a:highlight>
                            <a:srgbClr val="FFFF00"/>
                          </a:highlight>
                        </a:rPr>
                        <a:t>appro-priate</a:t>
                      </a:r>
                      <a:r>
                        <a:rPr lang="en-US" sz="1200" b="0" i="1" dirty="0">
                          <a:solidFill>
                            <a:schemeClr val="tx1"/>
                          </a:solidFill>
                          <a:highlight>
                            <a:srgbClr val="FFFF00"/>
                          </a:highlight>
                        </a:rPr>
                        <a:t> color and score</a:t>
                      </a:r>
                      <a:r>
                        <a:rPr lang="en-US" sz="1200" b="0" dirty="0">
                          <a:solidFill>
                            <a:schemeClr val="tx1"/>
                          </a:solidFill>
                        </a:rPr>
                        <a:t>]</a:t>
                      </a:r>
                    </a:p>
                  </a:txBody>
                  <a:tcPr/>
                </a:tc>
                <a:tc>
                  <a:txBody>
                    <a:bodyPr/>
                    <a:lstStyle/>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p>
                      <a:pPr marL="0" marR="0" indent="0" algn="l" defTabSz="914400" rtl="0" eaLnBrk="1" fontAlgn="auto" latinLnBrk="0" hangingPunct="1">
                        <a:lnSpc>
                          <a:spcPct val="100000"/>
                        </a:lnSpc>
                        <a:spcBef>
                          <a:spcPts val="0"/>
                        </a:spcBef>
                        <a:spcAft>
                          <a:spcPts val="1000"/>
                        </a:spcAft>
                        <a:buClrTx/>
                        <a:buSzTx/>
                        <a:buFontTx/>
                        <a:buNone/>
                        <a:tabLst/>
                        <a:defRPr/>
                      </a:pPr>
                      <a:endParaRPr lang="en-US" sz="1200" b="0" baseline="0" dirty="0">
                        <a:solidFill>
                          <a:schemeClr val="tx1"/>
                        </a:solidFill>
                      </a:endParaRPr>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8</a:t>
            </a:fld>
            <a:endParaRPr lang="en-US"/>
          </a:p>
        </p:txBody>
      </p:sp>
      <p:sp>
        <p:nvSpPr>
          <p:cNvPr id="6" name="Oval 5"/>
          <p:cNvSpPr/>
          <p:nvPr/>
        </p:nvSpPr>
        <p:spPr>
          <a:xfrm>
            <a:off x="1819125" y="2000068"/>
            <a:ext cx="640080" cy="640080"/>
          </a:xfrm>
          <a:prstGeom prst="ellipse">
            <a:avLst/>
          </a:prstGeom>
          <a:solidFill>
            <a:srgbClr val="4AA3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solidFill>
                <a:srgbClr val="000000"/>
              </a:solidFill>
            </a:endParaRPr>
          </a:p>
        </p:txBody>
      </p:sp>
    </p:spTree>
    <p:extLst>
      <p:ext uri="{BB962C8B-B14F-4D97-AF65-F5344CB8AC3E}">
        <p14:creationId xmlns:p14="http://schemas.microsoft.com/office/powerpoint/2010/main" val="1832488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Appropriate activities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75552610"/>
              </p:ext>
            </p:extLst>
          </p:nvPr>
        </p:nvGraphicFramePr>
        <p:xfrm>
          <a:off x="0" y="1600200"/>
          <a:ext cx="9194800" cy="4053840"/>
        </p:xfrm>
        <a:graphic>
          <a:graphicData uri="http://schemas.openxmlformats.org/drawingml/2006/table">
            <a:tbl>
              <a:tblPr firstRow="1" bandRow="1">
                <a:tableStyleId>{F2DE63D5-997A-4646-A377-4702673A728D}</a:tableStyleId>
              </a:tblPr>
              <a:tblGrid>
                <a:gridCol w="1794933">
                  <a:extLst>
                    <a:ext uri="{9D8B030D-6E8A-4147-A177-3AD203B41FA5}">
                      <a16:colId xmlns:a16="http://schemas.microsoft.com/office/drawing/2014/main" val="20000"/>
                    </a:ext>
                  </a:extLst>
                </a:gridCol>
                <a:gridCol w="812800">
                  <a:extLst>
                    <a:ext uri="{9D8B030D-6E8A-4147-A177-3AD203B41FA5}">
                      <a16:colId xmlns:a16="http://schemas.microsoft.com/office/drawing/2014/main" val="20001"/>
                    </a:ext>
                  </a:extLst>
                </a:gridCol>
                <a:gridCol w="6587067">
                  <a:extLst>
                    <a:ext uri="{9D8B030D-6E8A-4147-A177-3AD203B41FA5}">
                      <a16:colId xmlns:a16="http://schemas.microsoft.com/office/drawing/2014/main" val="20002"/>
                    </a:ext>
                  </a:extLst>
                </a:gridCol>
              </a:tblGrid>
              <a:tr h="370840">
                <a:tc>
                  <a:txBody>
                    <a:bodyPr/>
                    <a:lstStyle/>
                    <a:p>
                      <a:r>
                        <a:rPr lang="en-US" sz="1500" b="1" dirty="0"/>
                        <a:t>Indicator</a:t>
                      </a:r>
                    </a:p>
                  </a:txBody>
                  <a:tcPr/>
                </a:tc>
                <a:tc>
                  <a:txBody>
                    <a:bodyPr/>
                    <a:lstStyle/>
                    <a:p>
                      <a:r>
                        <a:rPr lang="en-US" sz="1500" b="1" dirty="0"/>
                        <a:t>Score</a:t>
                      </a:r>
                    </a:p>
                  </a:txBody>
                  <a:tcPr/>
                </a:tc>
                <a:tc>
                  <a:txBody>
                    <a:bodyPr/>
                    <a:lstStyle/>
                    <a:p>
                      <a:r>
                        <a:rPr lang="en-US" sz="1500" b="1" dirty="0"/>
                        <a:t>Explanation</a:t>
                      </a:r>
                    </a:p>
                  </a:txBody>
                  <a:tcPr/>
                </a:tc>
                <a:extLst>
                  <a:ext uri="{0D108BD9-81ED-4DB2-BD59-A6C34878D82A}">
                    <a16:rowId xmlns:a16="http://schemas.microsoft.com/office/drawing/2014/main" val="10000"/>
                  </a:ext>
                </a:extLst>
              </a:tr>
              <a:tr h="370840">
                <a:tc>
                  <a:txBody>
                    <a:bodyPr/>
                    <a:lstStyle/>
                    <a:p>
                      <a:pPr>
                        <a:spcAft>
                          <a:spcPts val="1000"/>
                        </a:spcAft>
                      </a:pPr>
                      <a:r>
                        <a:rPr lang="en-US" sz="1200" b="1" dirty="0"/>
                        <a:t>2. Covers appropriate activities</a:t>
                      </a:r>
                    </a:p>
                  </a:txBody>
                  <a:tcPr/>
                </a:tc>
                <a:tc>
                  <a:txBody>
                    <a:bodyPr/>
                    <a:lstStyle/>
                    <a:p>
                      <a:pPr>
                        <a:spcAft>
                          <a:spcPts val="1000"/>
                        </a:spcAft>
                      </a:pPr>
                      <a:endParaRPr lang="en-US" sz="1200" b="1" dirty="0"/>
                    </a:p>
                    <a:p>
                      <a:pPr>
                        <a:spcAft>
                          <a:spcPts val="1000"/>
                        </a:spcAft>
                      </a:pPr>
                      <a:endParaRPr lang="en-US" sz="1200" b="1" dirty="0"/>
                    </a:p>
                    <a:p>
                      <a:pPr algn="ctr">
                        <a:spcAft>
                          <a:spcPts val="1000"/>
                        </a:spcAft>
                      </a:pPr>
                      <a:r>
                        <a:rPr lang="en-US" sz="1200" b="1" dirty="0"/>
                        <a:t>Poor</a:t>
                      </a:r>
                    </a:p>
                    <a:p>
                      <a:pPr algn="ctr">
                        <a:spcAft>
                          <a:spcPts val="1000"/>
                        </a:spcAft>
                      </a:pPr>
                      <a:endParaRPr lang="en-US" sz="1200" b="1" dirty="0"/>
                    </a:p>
                    <a:p>
                      <a:pPr algn="ctr">
                        <a:spcAft>
                          <a:spcPts val="1000"/>
                        </a:spcAft>
                      </a:pPr>
                      <a:endParaRPr lang="en-US" sz="1200" b="1" dirty="0"/>
                    </a:p>
                    <a:p>
                      <a:pPr marL="0" marR="0" lvl="0" indent="0" algn="ctr" defTabSz="914400" rtl="0" eaLnBrk="1" fontAlgn="auto" latinLnBrk="0" hangingPunct="1">
                        <a:lnSpc>
                          <a:spcPct val="100000"/>
                        </a:lnSpc>
                        <a:spcBef>
                          <a:spcPts val="0"/>
                        </a:spcBef>
                        <a:spcAft>
                          <a:spcPts val="1000"/>
                        </a:spcAft>
                        <a:buClrTx/>
                        <a:buSzTx/>
                        <a:buFontTx/>
                        <a:buNone/>
                        <a:tabLst/>
                        <a:defRPr/>
                      </a:pPr>
                      <a:r>
                        <a:rPr lang="en-US" sz="1200" b="0" dirty="0">
                          <a:solidFill>
                            <a:schemeClr val="tx1"/>
                          </a:solidFill>
                          <a:highlight>
                            <a:srgbClr val="FFFF00"/>
                          </a:highlight>
                        </a:rPr>
                        <a:t>[</a:t>
                      </a:r>
                      <a:r>
                        <a:rPr lang="en-US" sz="1200" b="0" i="1" dirty="0">
                          <a:solidFill>
                            <a:schemeClr val="tx1"/>
                          </a:solidFill>
                          <a:highlight>
                            <a:srgbClr val="FFFF00"/>
                          </a:highlight>
                        </a:rPr>
                        <a:t>Replace by </a:t>
                      </a:r>
                      <a:r>
                        <a:rPr lang="en-US" sz="1200" b="0" i="1" dirty="0" err="1">
                          <a:solidFill>
                            <a:schemeClr val="tx1"/>
                          </a:solidFill>
                          <a:highlight>
                            <a:srgbClr val="FFFF00"/>
                          </a:highlight>
                        </a:rPr>
                        <a:t>appro-priate</a:t>
                      </a:r>
                      <a:r>
                        <a:rPr lang="en-US" sz="1200" b="0" i="1" dirty="0">
                          <a:solidFill>
                            <a:schemeClr val="tx1"/>
                          </a:solidFill>
                          <a:highlight>
                            <a:srgbClr val="FFFF00"/>
                          </a:highlight>
                        </a:rPr>
                        <a:t> color and score</a:t>
                      </a:r>
                      <a:r>
                        <a:rPr lang="en-US" sz="1200" b="0" dirty="0">
                          <a:solidFill>
                            <a:schemeClr val="tx1"/>
                          </a:solidFill>
                        </a:rPr>
                        <a:t>]</a:t>
                      </a:r>
                    </a:p>
                    <a:p>
                      <a:pPr algn="ctr">
                        <a:spcAft>
                          <a:spcPts val="1000"/>
                        </a:spcAft>
                      </a:pPr>
                      <a:endParaRPr lang="en-US" sz="1200" b="1" dirty="0"/>
                    </a:p>
                  </a:txBody>
                  <a:tcPr/>
                </a:tc>
                <a:tc>
                  <a:txBody>
                    <a:bodyPr/>
                    <a:lstStyle/>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p>
                      <a:pPr lvl="0">
                        <a:spcAft>
                          <a:spcPts val="1000"/>
                        </a:spcAft>
                      </a:pPr>
                      <a:endParaRPr lang="en-US" sz="1200" b="1" dirty="0"/>
                    </a:p>
                  </a:txBody>
                  <a:tcPr/>
                </a:tc>
                <a:extLst>
                  <a:ext uri="{0D108BD9-81ED-4DB2-BD59-A6C34878D82A}">
                    <a16:rowId xmlns:a16="http://schemas.microsoft.com/office/drawing/2014/main" val="10001"/>
                  </a:ext>
                </a:extLst>
              </a:tr>
            </a:tbl>
          </a:graphicData>
        </a:graphic>
      </p:graphicFrame>
      <p:sp>
        <p:nvSpPr>
          <p:cNvPr id="4" name="Slide Number Placeholder 3"/>
          <p:cNvSpPr>
            <a:spLocks noGrp="1"/>
          </p:cNvSpPr>
          <p:nvPr>
            <p:ph type="sldNum" sz="quarter" idx="12"/>
          </p:nvPr>
        </p:nvSpPr>
        <p:spPr/>
        <p:txBody>
          <a:bodyPr/>
          <a:lstStyle/>
          <a:p>
            <a:fld id="{0CFEC368-1D7A-4F81-ABF6-AE0E36BAF64C}" type="slidenum">
              <a:rPr lang="en-US" smtClean="0"/>
              <a:pPr/>
              <a:t>9</a:t>
            </a:fld>
            <a:endParaRPr lang="en-US"/>
          </a:p>
        </p:txBody>
      </p:sp>
      <p:sp>
        <p:nvSpPr>
          <p:cNvPr id="6" name="Oval 5">
            <a:extLst>
              <a:ext uri="{FF2B5EF4-FFF2-40B4-BE49-F238E27FC236}">
                <a16:creationId xmlns:a16="http://schemas.microsoft.com/office/drawing/2014/main" id="{45BA5D62-935B-4585-90B8-4028BAF584C7}"/>
              </a:ext>
            </a:extLst>
          </p:cNvPr>
          <p:cNvSpPr/>
          <p:nvPr/>
        </p:nvSpPr>
        <p:spPr>
          <a:xfrm>
            <a:off x="1836501" y="1993683"/>
            <a:ext cx="640080" cy="640080"/>
          </a:xfrm>
          <a:prstGeom prst="ellipse">
            <a:avLst/>
          </a:prstGeom>
          <a:solidFill>
            <a:srgbClr val="D128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398401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46783</TotalTime>
  <Words>1104</Words>
  <Application>Microsoft Office PowerPoint</Application>
  <PresentationFormat>On-screen Show (4:3)</PresentationFormat>
  <Paragraphs>319</Paragraphs>
  <Slides>23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ＭＳ 明朝</vt:lpstr>
      <vt:lpstr>Arial</vt:lpstr>
      <vt:lpstr>Calibri</vt:lpstr>
      <vt:lpstr>Times New Roman</vt:lpstr>
      <vt:lpstr>Clarity</vt:lpstr>
      <vt:lpstr>PowerPoint Presentation</vt:lpstr>
      <vt:lpstr>Client Value ASSESSMENT of [Product]</vt:lpstr>
      <vt:lpstr>Contents</vt:lpstr>
      <vt:lpstr>Background</vt:lpstr>
      <vt:lpstr>[Product Presentation]</vt:lpstr>
      <vt:lpstr>[Methodology]</vt:lpstr>
      <vt:lpstr>Overall assessment score: [Poor / Average / Strong]</vt:lpstr>
      <vt:lpstr>#1: Reliability of index</vt:lpstr>
      <vt:lpstr>#2: Appropriate activities</vt:lpstr>
      <vt:lpstr>#3: Appropriate risks</vt:lpstr>
      <vt:lpstr>#4: Enables investment decision-making</vt:lpstr>
      <vt:lpstr>#5: Minimizes gaps in coverage</vt:lpstr>
      <vt:lpstr>#6: Information</vt:lpstr>
      <vt:lpstr>#7: Staff capacities</vt:lpstr>
      <vt:lpstr>#8: Premium payment</vt:lpstr>
      <vt:lpstr>#9: Inclusiveness</vt:lpstr>
      <vt:lpstr>#10: Coverage for price paid</vt:lpstr>
      <vt:lpstr>#11: Timeliness</vt:lpstr>
      <vt:lpstr>#12: Clarity and reliability of delivery processes</vt:lpstr>
      <vt:lpstr>#13: Questions, problems, and complaints</vt:lpstr>
      <vt:lpstr>#14: Evidence of coverage</vt:lpstr>
      <vt:lpstr>Recommendations for improving product value</vt:lpstr>
      <vt:lpstr>Appendix – Example: #2: Appropriate activities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Client Value ASSESSMENT of [XX Product]</dc:title>
  <dc:creator>Emily Zimmerman</dc:creator>
  <cp:lastModifiedBy>Cora</cp:lastModifiedBy>
  <cp:revision>137</cp:revision>
  <dcterms:created xsi:type="dcterms:W3CDTF">2016-08-17T20:53:23Z</dcterms:created>
  <dcterms:modified xsi:type="dcterms:W3CDTF">2018-01-23T22:32:19Z</dcterms:modified>
</cp:coreProperties>
</file>